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06" r:id="rId2"/>
    <p:sldId id="305" r:id="rId3"/>
    <p:sldId id="304" r:id="rId4"/>
    <p:sldId id="271" r:id="rId5"/>
    <p:sldId id="269" r:id="rId6"/>
    <p:sldId id="267"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utzer" initials="B" lastIdx="4" clrIdx="0">
    <p:extLst>
      <p:ext uri="{19B8F6BF-5375-455C-9EA6-DF929625EA0E}">
        <p15:presenceInfo xmlns="" xmlns:p15="http://schemas.microsoft.com/office/powerpoint/2012/main" userId="Benutzer" providerId="None"/>
      </p:ext>
    </p:extLst>
  </p:cmAuthor>
  <p:cmAuthor id="2" name="Hoffmann, Martina" initials="H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84" y="-112"/>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2688"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0BC2F1-2DAB-48B5-9059-07B96F941941}" type="datetimeFigureOut">
              <a:rPr lang="de-DE" smtClean="0"/>
              <a:t>07.08.2020</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777803-7701-4FE4-A756-0022E402798B}" type="slidenum">
              <a:rPr lang="de-DE" smtClean="0"/>
              <a:t>‹Nr.›</a:t>
            </a:fld>
            <a:endParaRPr lang="de-DE" dirty="0"/>
          </a:p>
        </p:txBody>
      </p:sp>
    </p:spTree>
    <p:extLst>
      <p:ext uri="{BB962C8B-B14F-4D97-AF65-F5344CB8AC3E}">
        <p14:creationId xmlns:p14="http://schemas.microsoft.com/office/powerpoint/2010/main" val="372800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94DEA-DEA1-4A27-90E6-D592BF07ECB1}" type="datetimeFigureOut">
              <a:rPr lang="de-DE" smtClean="0"/>
              <a:t>07.08.2020</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E3183-B1A7-4393-BD88-182E9BE59F60}" type="slidenum">
              <a:rPr lang="de-DE" smtClean="0"/>
              <a:t>‹Nr.›</a:t>
            </a:fld>
            <a:endParaRPr lang="de-DE" dirty="0"/>
          </a:p>
        </p:txBody>
      </p:sp>
    </p:spTree>
    <p:extLst>
      <p:ext uri="{BB962C8B-B14F-4D97-AF65-F5344CB8AC3E}">
        <p14:creationId xmlns:p14="http://schemas.microsoft.com/office/powerpoint/2010/main" val="65108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732" y="548680"/>
            <a:ext cx="7920000" cy="692696"/>
          </a:xfr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p:spPr>
        <p:txBody>
          <a:bodyPr tIns="0" bIns="0">
            <a:noAutofit/>
          </a:bodyPr>
          <a:lstStyle>
            <a:lvl1pPr marL="360000" indent="0" algn="l">
              <a:defRPr sz="2400" b="1" baseline="0">
                <a:solidFill>
                  <a:srgbClr val="009999"/>
                </a:solidFill>
                <a:latin typeface="Arial" panose="020B0604020202020204" pitchFamily="34" charset="0"/>
                <a:cs typeface="Arial" panose="020B0604020202020204" pitchFamily="34" charset="0"/>
              </a:defRPr>
            </a:lvl1pPr>
          </a:lstStyle>
          <a:p>
            <a:r>
              <a:rPr lang="de-DE" dirty="0" smtClean="0"/>
              <a:t>??? Titel</a:t>
            </a:r>
            <a:endParaRPr lang="de-DE" dirty="0"/>
          </a:p>
        </p:txBody>
      </p:sp>
      <p:sp>
        <p:nvSpPr>
          <p:cNvPr id="11" name="Textfeld 10"/>
          <p:cNvSpPr txBox="1"/>
          <p:nvPr userDrawn="1"/>
        </p:nvSpPr>
        <p:spPr>
          <a:xfrm>
            <a:off x="-3732" y="6550223"/>
            <a:ext cx="9147732" cy="307777"/>
          </a:xfrm>
          <a:prstGeom prst="rect">
            <a:avLst/>
          </a:prstGeo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a:ln>
            <a:noFill/>
          </a:ln>
        </p:spPr>
        <p:txBody>
          <a:bodyPr wrap="square" rtlCol="0">
            <a:spAutoFit/>
          </a:bodyPr>
          <a:lstStyle/>
          <a:p>
            <a:pPr algn="l">
              <a:tabLst>
                <a:tab pos="4479925" algn="ctr"/>
              </a:tabLst>
            </a:pPr>
            <a:r>
              <a:rPr lang="de-DE" sz="1400" dirty="0" smtClean="0">
                <a:solidFill>
                  <a:srgbClr val="009999"/>
                </a:solidFill>
                <a:latin typeface="Arial" panose="020B0604020202020204" pitchFamily="34" charset="0"/>
                <a:cs typeface="Arial" panose="020B0604020202020204" pitchFamily="34" charset="0"/>
              </a:rPr>
              <a:t>Projekt- und Zertifizierungsideen </a:t>
            </a:r>
            <a:r>
              <a:rPr lang="de-DE" sz="1400" baseline="0" dirty="0" smtClean="0">
                <a:solidFill>
                  <a:srgbClr val="009999"/>
                </a:solidFill>
                <a:latin typeface="Arial" panose="020B0604020202020204" pitchFamily="34" charset="0"/>
                <a:cs typeface="Arial" panose="020B0604020202020204" pitchFamily="34" charset="0"/>
              </a:rPr>
              <a:t>für Klassen zur Berufsvorbereitung</a:t>
            </a:r>
            <a:endParaRPr lang="de-DE" sz="1400" dirty="0">
              <a:solidFill>
                <a:srgbClr val="009999"/>
              </a:solidFill>
              <a:latin typeface="Arial" panose="020B0604020202020204" pitchFamily="34" charset="0"/>
              <a:cs typeface="Arial" panose="020B0604020202020204" pitchFamily="34" charset="0"/>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6309320"/>
            <a:ext cx="936104" cy="472495"/>
          </a:xfrm>
          <a:prstGeom prst="rect">
            <a:avLst/>
          </a:prstGeom>
        </p:spPr>
      </p:pic>
    </p:spTree>
    <p:extLst>
      <p:ext uri="{BB962C8B-B14F-4D97-AF65-F5344CB8AC3E}">
        <p14:creationId xmlns:p14="http://schemas.microsoft.com/office/powerpoint/2010/main" val="29703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119523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410399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165799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418412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399757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398632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732" y="548680"/>
            <a:ext cx="7920000" cy="692696"/>
          </a:xfr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p:spPr>
        <p:txBody>
          <a:bodyPr tIns="0" bIns="0">
            <a:noAutofit/>
          </a:bodyPr>
          <a:lstStyle>
            <a:lvl1pPr marL="360000" indent="0" algn="l">
              <a:defRPr sz="2400" b="1" baseline="0">
                <a:solidFill>
                  <a:srgbClr val="009999"/>
                </a:solidFill>
                <a:latin typeface="Arial" panose="020B0604020202020204" pitchFamily="34" charset="0"/>
                <a:cs typeface="Arial" panose="020B0604020202020204" pitchFamily="34" charset="0"/>
              </a:defRPr>
            </a:lvl1pPr>
          </a:lstStyle>
          <a:p>
            <a:r>
              <a:rPr lang="de-DE" dirty="0" smtClean="0"/>
              <a:t>??? Titel</a:t>
            </a:r>
            <a:endParaRPr lang="de-DE" dirty="0"/>
          </a:p>
        </p:txBody>
      </p:sp>
      <p:sp>
        <p:nvSpPr>
          <p:cNvPr id="11" name="Textfeld 10"/>
          <p:cNvSpPr txBox="1"/>
          <p:nvPr userDrawn="1"/>
        </p:nvSpPr>
        <p:spPr>
          <a:xfrm>
            <a:off x="-3732" y="6550223"/>
            <a:ext cx="9147732" cy="307777"/>
          </a:xfrm>
          <a:prstGeom prst="rect">
            <a:avLst/>
          </a:prstGeo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a:ln>
            <a:noFill/>
          </a:ln>
        </p:spPr>
        <p:txBody>
          <a:bodyPr wrap="square" rtlCol="0">
            <a:spAutoFit/>
          </a:bodyPr>
          <a:lstStyle/>
          <a:p>
            <a:pPr algn="l">
              <a:tabLst>
                <a:tab pos="4479925" algn="ctr"/>
              </a:tabLst>
            </a:pPr>
            <a:r>
              <a:rPr lang="de-DE" sz="1400" dirty="0" smtClean="0">
                <a:solidFill>
                  <a:srgbClr val="009999"/>
                </a:solidFill>
                <a:latin typeface="Arial" panose="020B0604020202020204" pitchFamily="34" charset="0"/>
                <a:cs typeface="Arial" panose="020B0604020202020204" pitchFamily="34" charset="0"/>
              </a:rPr>
              <a:t>Zertifizierungsideen </a:t>
            </a:r>
            <a:r>
              <a:rPr lang="de-DE" sz="1400" baseline="0" dirty="0" smtClean="0">
                <a:solidFill>
                  <a:srgbClr val="009999"/>
                </a:solidFill>
                <a:latin typeface="Arial" panose="020B0604020202020204" pitchFamily="34" charset="0"/>
                <a:cs typeface="Arial" panose="020B0604020202020204" pitchFamily="34" charset="0"/>
              </a:rPr>
              <a:t>für Klassen zur Berufsvorbereitung</a:t>
            </a:r>
            <a:endParaRPr lang="de-DE" sz="1400" dirty="0">
              <a:solidFill>
                <a:srgbClr val="009999"/>
              </a:solidFill>
              <a:latin typeface="Arial" panose="020B0604020202020204" pitchFamily="34" charset="0"/>
              <a:cs typeface="Arial" panose="020B0604020202020204" pitchFamily="34" charset="0"/>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6309320"/>
            <a:ext cx="936104" cy="472495"/>
          </a:xfrm>
          <a:prstGeom prst="rect">
            <a:avLst/>
          </a:prstGeom>
        </p:spPr>
      </p:pic>
      <p:sp>
        <p:nvSpPr>
          <p:cNvPr id="7" name="Untertitel 2"/>
          <p:cNvSpPr txBox="1">
            <a:spLocks/>
          </p:cNvSpPr>
          <p:nvPr userDrawn="1"/>
        </p:nvSpPr>
        <p:spPr>
          <a:xfrm>
            <a:off x="467544" y="4268688"/>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Kompetenzerwartungen</a:t>
            </a:r>
          </a:p>
          <a:p>
            <a:pPr algn="l"/>
            <a:endParaRPr lang="de-DE" sz="600" dirty="0" smtClean="0">
              <a:solidFill>
                <a:schemeClr val="tx1">
                  <a:lumMod val="65000"/>
                  <a:lumOff val="35000"/>
                </a:schemeClr>
              </a:solidFill>
            </a:endParaRPr>
          </a:p>
          <a:p>
            <a:pPr algn="l"/>
            <a:r>
              <a:rPr lang="de-DE" sz="1400" dirty="0" smtClean="0">
                <a:solidFill>
                  <a:schemeClr val="tx1">
                    <a:lumMod val="65000"/>
                    <a:lumOff val="35000"/>
                  </a:schemeClr>
                </a:solidFill>
              </a:rPr>
              <a:t>Die Schülerinnen und Schüler</a:t>
            </a:r>
          </a:p>
          <a:p>
            <a:pPr marL="457200" indent="-457200" algn="l">
              <a:buFontTx/>
              <a:buChar char="-"/>
            </a:pPr>
            <a:r>
              <a:rPr lang="de-DE" sz="1400" dirty="0" smtClean="0">
                <a:solidFill>
                  <a:schemeClr val="tx1">
                    <a:lumMod val="65000"/>
                    <a:lumOff val="35000"/>
                  </a:schemeClr>
                </a:solidFill>
              </a:rPr>
              <a:t>???</a:t>
            </a:r>
          </a:p>
          <a:p>
            <a:pPr marL="457200" indent="-457200" algn="l">
              <a:buFontTx/>
              <a:buChar char="-"/>
            </a:pPr>
            <a:r>
              <a:rPr lang="de-DE" sz="1400" dirty="0" smtClean="0">
                <a:solidFill>
                  <a:schemeClr val="tx1">
                    <a:lumMod val="65000"/>
                    <a:lumOff val="35000"/>
                  </a:schemeClr>
                </a:solidFill>
              </a:rPr>
              <a:t>???</a:t>
            </a:r>
          </a:p>
          <a:p>
            <a:pPr marL="457200" indent="-457200" algn="l">
              <a:buFontTx/>
              <a:buChar char="-"/>
            </a:pPr>
            <a:r>
              <a:rPr lang="de-DE" sz="1400" dirty="0" smtClean="0">
                <a:solidFill>
                  <a:schemeClr val="tx1">
                    <a:lumMod val="65000"/>
                    <a:lumOff val="35000"/>
                  </a:schemeClr>
                </a:solidFill>
              </a:rPr>
              <a:t>???</a:t>
            </a:r>
            <a:endParaRPr lang="de-DE" sz="1400" dirty="0">
              <a:solidFill>
                <a:schemeClr val="tx1">
                  <a:lumMod val="65000"/>
                  <a:lumOff val="35000"/>
                </a:schemeClr>
              </a:solidFill>
            </a:endParaRPr>
          </a:p>
        </p:txBody>
      </p:sp>
      <p:sp>
        <p:nvSpPr>
          <p:cNvPr id="8" name="Untertitel 2"/>
          <p:cNvSpPr txBox="1">
            <a:spLocks/>
          </p:cNvSpPr>
          <p:nvPr userDrawn="1"/>
        </p:nvSpPr>
        <p:spPr>
          <a:xfrm>
            <a:off x="467544" y="1556792"/>
            <a:ext cx="6400800" cy="25202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400" i="0" dirty="0" smtClean="0">
                <a:solidFill>
                  <a:schemeClr val="tx1">
                    <a:lumMod val="65000"/>
                    <a:lumOff val="35000"/>
                  </a:schemeClr>
                </a:solidFill>
              </a:rPr>
              <a:t>????</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marL="0" indent="0" algn="l">
              <a:buFontTx/>
              <a:buNone/>
            </a:pPr>
            <a:r>
              <a:rPr lang="de-DE" sz="1400" dirty="0" smtClean="0">
                <a:solidFill>
                  <a:schemeClr val="tx1">
                    <a:lumMod val="65000"/>
                    <a:lumOff val="35000"/>
                  </a:schemeClr>
                </a:solidFill>
              </a:rPr>
              <a:t>???</a:t>
            </a: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32325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732" y="548680"/>
            <a:ext cx="7920000" cy="692696"/>
          </a:xfr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p:spPr>
        <p:txBody>
          <a:bodyPr tIns="0" bIns="0">
            <a:noAutofit/>
          </a:bodyPr>
          <a:lstStyle>
            <a:lvl1pPr marL="360000" indent="0" algn="l">
              <a:defRPr sz="2400" b="1" baseline="0">
                <a:solidFill>
                  <a:srgbClr val="009999"/>
                </a:solidFill>
                <a:latin typeface="Arial" panose="020B0604020202020204" pitchFamily="34" charset="0"/>
                <a:cs typeface="Arial" panose="020B0604020202020204" pitchFamily="34" charset="0"/>
              </a:defRPr>
            </a:lvl1pPr>
          </a:lstStyle>
          <a:p>
            <a:r>
              <a:rPr lang="de-DE" dirty="0" smtClean="0"/>
              <a:t>??? Titel</a:t>
            </a:r>
            <a:endParaRPr lang="de-DE" dirty="0"/>
          </a:p>
        </p:txBody>
      </p:sp>
      <p:sp>
        <p:nvSpPr>
          <p:cNvPr id="11" name="Textfeld 10"/>
          <p:cNvSpPr txBox="1"/>
          <p:nvPr userDrawn="1"/>
        </p:nvSpPr>
        <p:spPr>
          <a:xfrm>
            <a:off x="-3732" y="6550223"/>
            <a:ext cx="9147732" cy="307777"/>
          </a:xfrm>
          <a:prstGeom prst="rect">
            <a:avLst/>
          </a:prstGeo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a:ln>
            <a:noFill/>
          </a:ln>
        </p:spPr>
        <p:txBody>
          <a:bodyPr wrap="square" rtlCol="0">
            <a:spAutoFit/>
          </a:bodyPr>
          <a:lstStyle/>
          <a:p>
            <a:pPr algn="l">
              <a:tabLst>
                <a:tab pos="4479925" algn="ctr"/>
              </a:tabLst>
            </a:pPr>
            <a:r>
              <a:rPr lang="de-DE" sz="1400" dirty="0" smtClean="0">
                <a:solidFill>
                  <a:srgbClr val="009999"/>
                </a:solidFill>
                <a:latin typeface="Arial" panose="020B0604020202020204" pitchFamily="34" charset="0"/>
                <a:cs typeface="Arial" panose="020B0604020202020204" pitchFamily="34" charset="0"/>
              </a:rPr>
              <a:t>Zertifizierungsideen </a:t>
            </a:r>
            <a:r>
              <a:rPr lang="de-DE" sz="1400" baseline="0" dirty="0" smtClean="0">
                <a:solidFill>
                  <a:srgbClr val="009999"/>
                </a:solidFill>
                <a:latin typeface="Arial" panose="020B0604020202020204" pitchFamily="34" charset="0"/>
                <a:cs typeface="Arial" panose="020B0604020202020204" pitchFamily="34" charset="0"/>
              </a:rPr>
              <a:t>für Klassen zur Berufsvorbereitung</a:t>
            </a:r>
            <a:endParaRPr lang="de-DE" sz="1400" dirty="0">
              <a:solidFill>
                <a:srgbClr val="009999"/>
              </a:solidFill>
              <a:latin typeface="Arial" panose="020B0604020202020204" pitchFamily="34" charset="0"/>
              <a:cs typeface="Arial" panose="020B0604020202020204" pitchFamily="34" charset="0"/>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6309320"/>
            <a:ext cx="936104" cy="472495"/>
          </a:xfrm>
          <a:prstGeom prst="rect">
            <a:avLst/>
          </a:prstGeom>
        </p:spPr>
      </p:pic>
    </p:spTree>
    <p:extLst>
      <p:ext uri="{BB962C8B-B14F-4D97-AF65-F5344CB8AC3E}">
        <p14:creationId xmlns:p14="http://schemas.microsoft.com/office/powerpoint/2010/main" val="105785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732" y="548680"/>
            <a:ext cx="7920000" cy="692696"/>
          </a:xfr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p:spPr>
        <p:txBody>
          <a:bodyPr tIns="0" bIns="0">
            <a:noAutofit/>
          </a:bodyPr>
          <a:lstStyle>
            <a:lvl1pPr marL="360000" indent="0" algn="l">
              <a:defRPr sz="2400" b="1" baseline="0">
                <a:solidFill>
                  <a:srgbClr val="009999"/>
                </a:solidFill>
                <a:latin typeface="Arial" panose="020B0604020202020204" pitchFamily="34" charset="0"/>
                <a:cs typeface="Arial" panose="020B0604020202020204" pitchFamily="34" charset="0"/>
              </a:defRPr>
            </a:lvl1pPr>
          </a:lstStyle>
          <a:p>
            <a:r>
              <a:rPr lang="de-DE" dirty="0" smtClean="0"/>
              <a:t>??? Titel</a:t>
            </a:r>
            <a:endParaRPr lang="de-DE" dirty="0"/>
          </a:p>
        </p:txBody>
      </p:sp>
      <p:sp>
        <p:nvSpPr>
          <p:cNvPr id="11" name="Textfeld 10"/>
          <p:cNvSpPr txBox="1"/>
          <p:nvPr userDrawn="1"/>
        </p:nvSpPr>
        <p:spPr>
          <a:xfrm>
            <a:off x="-3732" y="6550223"/>
            <a:ext cx="9147732" cy="307777"/>
          </a:xfrm>
          <a:prstGeom prst="rect">
            <a:avLst/>
          </a:prstGeo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a:ln>
            <a:noFill/>
          </a:ln>
        </p:spPr>
        <p:txBody>
          <a:bodyPr wrap="square" rtlCol="0">
            <a:spAutoFit/>
          </a:bodyPr>
          <a:lstStyle/>
          <a:p>
            <a:pPr algn="l">
              <a:tabLst>
                <a:tab pos="4479925" algn="ctr"/>
              </a:tabLst>
            </a:pPr>
            <a:r>
              <a:rPr lang="de-DE" sz="1400" dirty="0" smtClean="0">
                <a:solidFill>
                  <a:srgbClr val="009999"/>
                </a:solidFill>
                <a:latin typeface="Arial" panose="020B0604020202020204" pitchFamily="34" charset="0"/>
                <a:cs typeface="Arial" panose="020B0604020202020204" pitchFamily="34" charset="0"/>
              </a:rPr>
              <a:t>Zertifizierungsideen </a:t>
            </a:r>
            <a:r>
              <a:rPr lang="de-DE" sz="1400" baseline="0" dirty="0" smtClean="0">
                <a:solidFill>
                  <a:srgbClr val="009999"/>
                </a:solidFill>
                <a:latin typeface="Arial" panose="020B0604020202020204" pitchFamily="34" charset="0"/>
                <a:cs typeface="Arial" panose="020B0604020202020204" pitchFamily="34" charset="0"/>
              </a:rPr>
              <a:t>für Klassen zur Berufsvorbereitung</a:t>
            </a:r>
            <a:endParaRPr lang="de-DE" sz="1400" dirty="0">
              <a:solidFill>
                <a:srgbClr val="009999"/>
              </a:solidFill>
              <a:latin typeface="Arial" panose="020B0604020202020204" pitchFamily="34" charset="0"/>
              <a:cs typeface="Arial" panose="020B0604020202020204" pitchFamily="34" charset="0"/>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6309320"/>
            <a:ext cx="936104" cy="472495"/>
          </a:xfrm>
          <a:prstGeom prst="rect">
            <a:avLst/>
          </a:prstGeom>
        </p:spPr>
      </p:pic>
      <p:sp>
        <p:nvSpPr>
          <p:cNvPr id="7" name="Untertitel 2"/>
          <p:cNvSpPr txBox="1">
            <a:spLocks/>
          </p:cNvSpPr>
          <p:nvPr userDrawn="1"/>
        </p:nvSpPr>
        <p:spPr>
          <a:xfrm>
            <a:off x="467544" y="4268688"/>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Kompetenzerwartungen</a:t>
            </a:r>
          </a:p>
          <a:p>
            <a:pPr algn="l"/>
            <a:endParaRPr lang="de-DE" sz="600" dirty="0" smtClean="0">
              <a:solidFill>
                <a:schemeClr val="tx1">
                  <a:lumMod val="65000"/>
                  <a:lumOff val="35000"/>
                </a:schemeClr>
              </a:solidFill>
            </a:endParaRPr>
          </a:p>
          <a:p>
            <a:pPr algn="l"/>
            <a:r>
              <a:rPr lang="de-DE" sz="1400" dirty="0" smtClean="0">
                <a:solidFill>
                  <a:schemeClr val="tx1">
                    <a:lumMod val="65000"/>
                    <a:lumOff val="35000"/>
                  </a:schemeClr>
                </a:solidFill>
              </a:rPr>
              <a:t>Die Schülerinnen und Schüler</a:t>
            </a:r>
          </a:p>
          <a:p>
            <a:pPr marL="457200" indent="-457200" algn="l">
              <a:buFontTx/>
              <a:buChar char="-"/>
            </a:pPr>
            <a:r>
              <a:rPr lang="de-DE" sz="1400" dirty="0" smtClean="0">
                <a:solidFill>
                  <a:schemeClr val="tx1">
                    <a:lumMod val="65000"/>
                    <a:lumOff val="35000"/>
                  </a:schemeClr>
                </a:solidFill>
              </a:rPr>
              <a:t>???</a:t>
            </a:r>
          </a:p>
          <a:p>
            <a:pPr marL="457200" indent="-457200" algn="l">
              <a:buFontTx/>
              <a:buChar char="-"/>
            </a:pPr>
            <a:r>
              <a:rPr lang="de-DE" sz="1400" dirty="0" smtClean="0">
                <a:solidFill>
                  <a:schemeClr val="tx1">
                    <a:lumMod val="65000"/>
                    <a:lumOff val="35000"/>
                  </a:schemeClr>
                </a:solidFill>
              </a:rPr>
              <a:t>???</a:t>
            </a:r>
          </a:p>
          <a:p>
            <a:pPr marL="457200" indent="-457200" algn="l">
              <a:buFontTx/>
              <a:buChar char="-"/>
            </a:pPr>
            <a:r>
              <a:rPr lang="de-DE" sz="1400" dirty="0" smtClean="0">
                <a:solidFill>
                  <a:schemeClr val="tx1">
                    <a:lumMod val="65000"/>
                    <a:lumOff val="35000"/>
                  </a:schemeClr>
                </a:solidFill>
              </a:rPr>
              <a:t>???</a:t>
            </a:r>
            <a:endParaRPr lang="de-DE" sz="1400" dirty="0">
              <a:solidFill>
                <a:schemeClr val="tx1">
                  <a:lumMod val="65000"/>
                  <a:lumOff val="35000"/>
                </a:schemeClr>
              </a:solidFill>
            </a:endParaRPr>
          </a:p>
        </p:txBody>
      </p:sp>
      <p:sp>
        <p:nvSpPr>
          <p:cNvPr id="8" name="Untertitel 2"/>
          <p:cNvSpPr txBox="1">
            <a:spLocks/>
          </p:cNvSpPr>
          <p:nvPr userDrawn="1"/>
        </p:nvSpPr>
        <p:spPr>
          <a:xfrm>
            <a:off x="467544" y="1556792"/>
            <a:ext cx="6400800" cy="25202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400" i="0" dirty="0" smtClean="0">
                <a:solidFill>
                  <a:schemeClr val="tx1">
                    <a:lumMod val="65000"/>
                    <a:lumOff val="35000"/>
                  </a:schemeClr>
                </a:solidFill>
              </a:rPr>
              <a:t>????</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marL="0" indent="0" algn="l">
              <a:buFontTx/>
              <a:buNone/>
            </a:pPr>
            <a:r>
              <a:rPr lang="de-DE" sz="1400" dirty="0" smtClean="0">
                <a:solidFill>
                  <a:schemeClr val="tx1">
                    <a:lumMod val="65000"/>
                    <a:lumOff val="35000"/>
                  </a:schemeClr>
                </a:solidFill>
              </a:rPr>
              <a:t>???</a:t>
            </a: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231650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128394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373892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73063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150040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9B52D9E-9F08-41AB-9DE8-54512604D2F6}" type="datetimeFigureOut">
              <a:rPr lang="de-DE" smtClean="0"/>
              <a:t>07.08.2020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96BF7D3-CB3C-4320-912B-B238F7605B9B}" type="slidenum">
              <a:rPr lang="de-DE" smtClean="0"/>
              <a:t>‹Nr.›</a:t>
            </a:fld>
            <a:endParaRPr lang="de-DE" dirty="0"/>
          </a:p>
        </p:txBody>
      </p:sp>
    </p:spTree>
    <p:extLst>
      <p:ext uri="{BB962C8B-B14F-4D97-AF65-F5344CB8AC3E}">
        <p14:creationId xmlns:p14="http://schemas.microsoft.com/office/powerpoint/2010/main" val="161618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52D9E-9F08-41AB-9DE8-54512604D2F6}" type="datetimeFigureOut">
              <a:rPr lang="de-DE" smtClean="0"/>
              <a:t>07.08.2020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BF7D3-CB3C-4320-912B-B238F7605B9B}" type="slidenum">
              <a:rPr lang="de-DE" smtClean="0"/>
              <a:t>‹Nr.›</a:t>
            </a:fld>
            <a:endParaRPr lang="de-DE" dirty="0"/>
          </a:p>
        </p:txBody>
      </p:sp>
    </p:spTree>
    <p:extLst>
      <p:ext uri="{BB962C8B-B14F-4D97-AF65-F5344CB8AC3E}">
        <p14:creationId xmlns:p14="http://schemas.microsoft.com/office/powerpoint/2010/main" val="215878301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0"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cid:A722DBAC-CE0E-49D2-9B91-AEECB6887F25"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rot="5400000">
            <a:off x="4673256" y="-3201983"/>
            <a:ext cx="1242519" cy="7698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13692" y="1988840"/>
            <a:ext cx="1453879"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0" y="1268760"/>
            <a:ext cx="7920000" cy="864096"/>
          </a:xfrm>
        </p:spPr>
        <p:txBody>
          <a:bodyPr/>
          <a:lstStyle/>
          <a:p>
            <a:r>
              <a:rPr lang="de-DE" dirty="0" smtClean="0"/>
              <a:t>Ideensammlung: </a:t>
            </a:r>
            <a:br>
              <a:rPr lang="de-DE" dirty="0" smtClean="0"/>
            </a:br>
            <a:r>
              <a:rPr lang="de-DE" dirty="0" smtClean="0"/>
              <a:t>Zertifizierungsmöglichkeiten und Projektideen</a:t>
            </a:r>
            <a:endParaRPr lang="de-DE"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520301"/>
            <a:ext cx="4860005" cy="3645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Nützliche Links zum Lernen bei Lernen mit Spaß in Straub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16633"/>
            <a:ext cx="955687" cy="100334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1440187" y="2132856"/>
            <a:ext cx="0" cy="4392488"/>
          </a:xfrm>
          <a:prstGeom prst="line">
            <a:avLst/>
          </a:prstGeom>
          <a:ln>
            <a:solidFill>
              <a:srgbClr val="009999"/>
            </a:solidFill>
          </a:ln>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1445033" y="0"/>
            <a:ext cx="0" cy="1260376"/>
          </a:xfrm>
          <a:prstGeom prst="line">
            <a:avLst/>
          </a:prstGeom>
          <a:ln>
            <a:solidFill>
              <a:srgbClr val="009999"/>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flipH="1">
            <a:off x="-13692" y="1260376"/>
            <a:ext cx="9157692" cy="0"/>
          </a:xfrm>
          <a:prstGeom prst="line">
            <a:avLst/>
          </a:prstGeom>
          <a:ln>
            <a:solidFill>
              <a:srgbClr val="009999"/>
            </a:solidFill>
          </a:ln>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flipH="1">
            <a:off x="-13692" y="2132856"/>
            <a:ext cx="9157692" cy="0"/>
          </a:xfrm>
          <a:prstGeom prst="line">
            <a:avLst/>
          </a:prstGeom>
          <a:ln>
            <a:solidFill>
              <a:srgbClr val="00999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08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Nähen für den guten Zweck</a:t>
            </a:r>
          </a:p>
        </p:txBody>
      </p:sp>
      <p:sp>
        <p:nvSpPr>
          <p:cNvPr id="4" name="Untertitel 2"/>
          <p:cNvSpPr txBox="1">
            <a:spLocks/>
          </p:cNvSpPr>
          <p:nvPr/>
        </p:nvSpPr>
        <p:spPr>
          <a:xfrm>
            <a:off x="467544" y="1556792"/>
            <a:ext cx="8424936" cy="5301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Information/Planung/Entscheidung</a:t>
            </a:r>
            <a:endParaRPr lang="de-DE" sz="1400" i="1" dirty="0">
              <a:solidFill>
                <a:srgbClr val="009999"/>
              </a:solidFill>
            </a:endParaRPr>
          </a:p>
          <a:p>
            <a:pPr algn="l"/>
            <a:endParaRPr lang="de-DE" sz="600" dirty="0" smtClean="0"/>
          </a:p>
          <a:p>
            <a:pPr algn="l">
              <a:lnSpc>
                <a:spcPct val="120000"/>
              </a:lnSpc>
            </a:pPr>
            <a:r>
              <a:rPr lang="de-DE" sz="1200" dirty="0" smtClean="0">
                <a:solidFill>
                  <a:schemeClr val="tx1">
                    <a:lumMod val="65000"/>
                    <a:lumOff val="35000"/>
                  </a:schemeClr>
                </a:solidFill>
              </a:rPr>
              <a:t>Die Schülerinnen und Schüler  </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smtClean="0">
                <a:solidFill>
                  <a:schemeClr val="tx1">
                    <a:lumMod val="65000"/>
                    <a:lumOff val="35000"/>
                  </a:schemeClr>
                </a:solidFill>
              </a:rPr>
              <a:t>suchen ein geeignetes Schnittmuster für die Mund-Nasen-Masken (Internet, Fachzeitschrift).</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entscheiden, welche </a:t>
            </a:r>
            <a:r>
              <a:rPr lang="de-DE" sz="1200" dirty="0" smtClean="0">
                <a:solidFill>
                  <a:schemeClr val="tx1">
                    <a:lumMod val="65000"/>
                    <a:lumOff val="35000"/>
                  </a:schemeClr>
                </a:solidFill>
              </a:rPr>
              <a:t>Stoffe sich eignen und wählen verschiedene Muster aus.</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entscheiden, welche </a:t>
            </a:r>
            <a:r>
              <a:rPr lang="de-DE" sz="1200" dirty="0" smtClean="0">
                <a:solidFill>
                  <a:schemeClr val="tx1">
                    <a:lumMod val="65000"/>
                    <a:lumOff val="35000"/>
                  </a:schemeClr>
                </a:solidFill>
              </a:rPr>
              <a:t>weiteren Materialien </a:t>
            </a:r>
            <a:r>
              <a:rPr lang="de-DE" sz="1200" dirty="0">
                <a:solidFill>
                  <a:schemeClr val="tx1">
                    <a:lumMod val="65000"/>
                    <a:lumOff val="35000"/>
                  </a:schemeClr>
                </a:solidFill>
              </a:rPr>
              <a:t>verwendet werden.</a:t>
            </a:r>
          </a:p>
          <a:p>
            <a:pPr marL="174625" lvl="0" indent="-174625" algn="l">
              <a:lnSpc>
                <a:spcPct val="120000"/>
              </a:lnSpc>
              <a:buFont typeface="Wingdings" pitchFamily="2" charset="2"/>
              <a:buChar char="§"/>
            </a:pPr>
            <a:r>
              <a:rPr lang="de-DE" sz="1200" dirty="0">
                <a:solidFill>
                  <a:schemeClr val="tx1">
                    <a:lumMod val="65000"/>
                    <a:lumOff val="35000"/>
                  </a:schemeClr>
                </a:solidFill>
              </a:rPr>
              <a:t>wählen </a:t>
            </a:r>
            <a:r>
              <a:rPr lang="de-DE" sz="1200" dirty="0" smtClean="0">
                <a:solidFill>
                  <a:schemeClr val="tx1">
                    <a:lumMod val="65000"/>
                    <a:lumOff val="35000"/>
                  </a:schemeClr>
                </a:solidFill>
              </a:rPr>
              <a:t>eine geeignete Einrichtung vor Ort aus, an welche die Masken gespendet werden.</a:t>
            </a:r>
            <a:endParaRPr lang="de-DE" sz="1200" dirty="0">
              <a:solidFill>
                <a:schemeClr val="tx1">
                  <a:lumMod val="65000"/>
                  <a:lumOff val="35000"/>
                </a:schemeClr>
              </a:solidFill>
            </a:endParaRPr>
          </a:p>
          <a:p>
            <a:pPr algn="l"/>
            <a:endParaRPr lang="de-DE" sz="1400" dirty="0"/>
          </a:p>
          <a:p>
            <a:pPr algn="l"/>
            <a:r>
              <a:rPr lang="de-DE" sz="1400" i="1" dirty="0" smtClean="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smtClean="0">
                <a:solidFill>
                  <a:schemeClr val="tx1">
                    <a:lumMod val="65000"/>
                    <a:lumOff val="35000"/>
                  </a:schemeClr>
                </a:solidFill>
              </a:rPr>
              <a:t>erstellen eine Einkaufsliste mit allen benötigten Materialien.</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smtClean="0">
                <a:solidFill>
                  <a:schemeClr val="tx1">
                    <a:lumMod val="65000"/>
                    <a:lumOff val="35000"/>
                  </a:schemeClr>
                </a:solidFill>
              </a:rPr>
              <a:t>berechnen die Gesamtkosten.</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smtClean="0">
                <a:solidFill>
                  <a:schemeClr val="tx1">
                    <a:lumMod val="65000"/>
                    <a:lumOff val="35000"/>
                  </a:schemeClr>
                </a:solidFill>
              </a:rPr>
              <a:t>richten die Arbeitsplätze ein, übertragen die Schnittmuster auf die Stoffe und schneiden die Masken zu.</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smtClean="0">
                <a:solidFill>
                  <a:schemeClr val="tx1">
                    <a:lumMod val="65000"/>
                    <a:lumOff val="35000"/>
                  </a:schemeClr>
                </a:solidFill>
              </a:rPr>
              <a:t>stecken die Schnittteile zusammen und nähen die Masken mit einem geeigneten Stich. </a:t>
            </a:r>
            <a:endParaRPr lang="de-DE" sz="1200" dirty="0">
              <a:solidFill>
                <a:schemeClr val="tx1">
                  <a:lumMod val="65000"/>
                  <a:lumOff val="35000"/>
                </a:schemeClr>
              </a:solidFill>
            </a:endParaRPr>
          </a:p>
          <a:p>
            <a:pPr marL="174625" indent="-174625" algn="l">
              <a:lnSpc>
                <a:spcPct val="120000"/>
              </a:lnSpc>
              <a:buFont typeface="Wingdings" pitchFamily="2" charset="2"/>
              <a:buChar char="§"/>
            </a:pPr>
            <a:r>
              <a:rPr lang="de-DE" sz="1200" dirty="0" smtClean="0">
                <a:solidFill>
                  <a:schemeClr val="tx1">
                    <a:lumMod val="65000"/>
                    <a:lumOff val="35000"/>
                  </a:schemeClr>
                </a:solidFill>
              </a:rPr>
              <a:t>organisieren die Übergabe der Masken an die ausgewählte Einrichtung.</a:t>
            </a:r>
            <a:endParaRPr lang="de-DE" sz="1200" dirty="0">
              <a:solidFill>
                <a:schemeClr val="tx1">
                  <a:lumMod val="65000"/>
                  <a:lumOff val="35000"/>
                </a:schemeClr>
              </a:solidFill>
            </a:endParaRP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281438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Gestaltung der Schulkantine</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a:solidFill>
                  <a:schemeClr val="tx1">
                    <a:lumMod val="65000"/>
                    <a:lumOff val="35000"/>
                  </a:schemeClr>
                </a:solidFill>
              </a:rPr>
              <a:t> Ernährung und </a:t>
            </a:r>
            <a:r>
              <a:rPr lang="de-DE" sz="1200" dirty="0" smtClean="0">
                <a:solidFill>
                  <a:schemeClr val="tx1">
                    <a:lumMod val="65000"/>
                    <a:lumOff val="35000"/>
                  </a:schemeClr>
                </a:solidFill>
              </a:rPr>
              <a:t>Versorgung: Wohn- und Funktionsbereiche gestalten</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smtClean="0">
                <a:solidFill>
                  <a:schemeClr val="tx1">
                    <a:lumMod val="65000"/>
                    <a:lumOff val="35000"/>
                  </a:schemeClr>
                </a:solidFill>
              </a:rPr>
              <a:t>Die Schülerinnen und Schüler erhalten die Aufgabe, für die Schulkantine ein neues Gestaltungskonzept zu erarbeiten. Anschließend entscheiden sich </a:t>
            </a:r>
            <a:r>
              <a:rPr lang="de-DE" sz="1200" dirty="0">
                <a:solidFill>
                  <a:schemeClr val="tx1">
                    <a:lumMod val="65000"/>
                    <a:lumOff val="35000"/>
                  </a:schemeClr>
                </a:solidFill>
              </a:rPr>
              <a:t>die Schülerinnen und Schüler </a:t>
            </a:r>
            <a:r>
              <a:rPr lang="de-DE" sz="1200" dirty="0" smtClean="0">
                <a:solidFill>
                  <a:schemeClr val="tx1">
                    <a:lumMod val="65000"/>
                    <a:lumOff val="35000"/>
                  </a:schemeClr>
                </a:solidFill>
              </a:rPr>
              <a:t>für ein Konzept und setzen dieses um.</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a:t>
            </a:r>
            <a:r>
              <a:rPr lang="de-DE" sz="1200" dirty="0" smtClean="0">
                <a:solidFill>
                  <a:schemeClr val="tx1">
                    <a:lumMod val="65000"/>
                    <a:lumOff val="35000"/>
                  </a:schemeClr>
                </a:solidFill>
              </a:rPr>
              <a:t>Schüler</a:t>
            </a:r>
          </a:p>
          <a:p>
            <a:pPr marL="171450" indent="-171450" algn="l">
              <a:buFont typeface="Wingdings" pitchFamily="2" charset="2"/>
              <a:buChar char="§"/>
            </a:pPr>
            <a:r>
              <a:rPr lang="de-DE" sz="1200" dirty="0" smtClean="0">
                <a:solidFill>
                  <a:schemeClr val="tx1">
                    <a:lumMod val="65000"/>
                    <a:lumOff val="35000"/>
                  </a:schemeClr>
                </a:solidFill>
              </a:rPr>
              <a:t>erkennen, wie wichtig die Raumgestaltung für das Wohlbefinden ist.</a:t>
            </a:r>
          </a:p>
          <a:p>
            <a:pPr marL="171450" indent="-171450" algn="l">
              <a:buFont typeface="Wingdings" pitchFamily="2" charset="2"/>
              <a:buChar char="§"/>
            </a:pPr>
            <a:r>
              <a:rPr lang="de-DE" sz="1200" dirty="0" smtClean="0">
                <a:solidFill>
                  <a:schemeClr val="tx1">
                    <a:lumMod val="65000"/>
                    <a:lumOff val="35000"/>
                  </a:schemeClr>
                </a:solidFill>
              </a:rPr>
              <a:t>gewinnen einen Einblick in unterschiedliche Dekorationsmöglichkeiten und lernen Gestaltungselemente kennen.</a:t>
            </a:r>
            <a:endParaRPr lang="de-DE" sz="1200" dirty="0">
              <a:solidFill>
                <a:schemeClr val="tx1">
                  <a:lumMod val="65000"/>
                  <a:lumOff val="35000"/>
                </a:schemeClr>
              </a:solidFill>
            </a:endParaRPr>
          </a:p>
          <a:p>
            <a:pPr marL="171450" indent="-171450" algn="l">
              <a:buFont typeface="Wingdings" pitchFamily="2" charset="2"/>
              <a:buChar char="§"/>
            </a:pPr>
            <a:r>
              <a:rPr lang="de-DE" sz="1200" dirty="0" smtClean="0">
                <a:solidFill>
                  <a:schemeClr val="tx1">
                    <a:lumMod val="65000"/>
                    <a:lumOff val="35000"/>
                  </a:schemeClr>
                </a:solidFill>
              </a:rPr>
              <a:t>entwickeln Kreativität und ein Gespür für Ästhetik. </a:t>
            </a:r>
            <a:endParaRPr lang="de-DE" sz="1200" dirty="0">
              <a:solidFill>
                <a:schemeClr val="tx1">
                  <a:lumMod val="65000"/>
                  <a:lumOff val="35000"/>
                </a:schemeClr>
              </a:solidFill>
            </a:endParaRPr>
          </a:p>
          <a:p>
            <a:pPr marL="171450" indent="-171450" algn="l">
              <a:buFont typeface="Wingdings" pitchFamily="2" charset="2"/>
              <a:buChar char="§"/>
            </a:pPr>
            <a:r>
              <a:rPr lang="de-DE" sz="1200" dirty="0" smtClean="0">
                <a:solidFill>
                  <a:schemeClr val="tx1">
                    <a:lumMod val="65000"/>
                    <a:lumOff val="35000"/>
                  </a:schemeClr>
                </a:solidFill>
              </a:rPr>
              <a:t>berücksichtigen Anlässe, Jahreszeiten und den Aspekt der Nachhaltigkeit.</a:t>
            </a:r>
          </a:p>
          <a:p>
            <a:pPr marL="171450" indent="-171450" algn="l">
              <a:buFont typeface="Wingdings" pitchFamily="2" charset="2"/>
              <a:buChar char="§"/>
            </a:pPr>
            <a:r>
              <a:rPr lang="de-DE" sz="1200" dirty="0" smtClean="0">
                <a:solidFill>
                  <a:schemeClr val="tx1">
                    <a:lumMod val="65000"/>
                    <a:lumOff val="35000"/>
                  </a:schemeClr>
                </a:solidFill>
              </a:rPr>
              <a:t>setzen ihr Gestaltungskonzept fachgerecht um und bewerten das Ergebnis kritisch.</a:t>
            </a:r>
          </a:p>
          <a:p>
            <a:pPr algn="l"/>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337819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Gestaltung der Schulkantine</a:t>
            </a:r>
          </a:p>
        </p:txBody>
      </p:sp>
      <p:sp>
        <p:nvSpPr>
          <p:cNvPr id="4" name="Untertitel 2"/>
          <p:cNvSpPr txBox="1">
            <a:spLocks/>
          </p:cNvSpPr>
          <p:nvPr/>
        </p:nvSpPr>
        <p:spPr>
          <a:xfrm>
            <a:off x="467544" y="1556792"/>
            <a:ext cx="8424936" cy="49685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Information/Planung/Entscheidung</a:t>
            </a:r>
            <a:endParaRPr lang="de-DE" sz="1500" i="1" dirty="0" smtClean="0">
              <a:solidFill>
                <a:srgbClr val="009999"/>
              </a:solidFill>
            </a:endParaRPr>
          </a:p>
          <a:p>
            <a:pPr algn="l"/>
            <a:endParaRPr lang="de-DE" sz="600" i="1" dirty="0">
              <a:solidFill>
                <a:srgbClr val="009999"/>
              </a:solidFill>
            </a:endParaRPr>
          </a:p>
          <a:p>
            <a:pPr algn="l">
              <a:lnSpc>
                <a:spcPct val="110000"/>
              </a:lnSpc>
            </a:pPr>
            <a:r>
              <a:rPr lang="de-DE" sz="1200" dirty="0">
                <a:solidFill>
                  <a:schemeClr val="tx1">
                    <a:lumMod val="65000"/>
                    <a:lumOff val="35000"/>
                  </a:schemeClr>
                </a:solidFill>
              </a:rPr>
              <a:t>Die </a:t>
            </a:r>
            <a:r>
              <a:rPr lang="de-DE" sz="1200" dirty="0" smtClean="0">
                <a:solidFill>
                  <a:schemeClr val="tx1">
                    <a:lumMod val="65000"/>
                    <a:lumOff val="35000"/>
                  </a:schemeClr>
                </a:solidFill>
              </a:rPr>
              <a:t>Schülerinnen und Schüler </a:t>
            </a:r>
            <a:endParaRPr lang="de-DE" sz="1200" dirty="0">
              <a:solidFill>
                <a:schemeClr val="tx1">
                  <a:lumMod val="65000"/>
                  <a:lumOff val="35000"/>
                </a:schemeClr>
              </a:solidFill>
            </a:endParaRPr>
          </a:p>
          <a:p>
            <a:pPr marL="171450" lvl="0" indent="-171450" algn="l">
              <a:lnSpc>
                <a:spcPct val="110000"/>
              </a:lnSpc>
              <a:buFont typeface="Wingdings" pitchFamily="2" charset="2"/>
              <a:buChar char="§"/>
            </a:pPr>
            <a:r>
              <a:rPr lang="de-DE" sz="1200" dirty="0">
                <a:solidFill>
                  <a:schemeClr val="tx1">
                    <a:lumMod val="65000"/>
                    <a:lumOff val="35000"/>
                  </a:schemeClr>
                </a:solidFill>
              </a:rPr>
              <a:t>sammeln im Internet </a:t>
            </a:r>
            <a:r>
              <a:rPr lang="de-DE" sz="1200" dirty="0" smtClean="0">
                <a:solidFill>
                  <a:schemeClr val="tx1">
                    <a:lumMod val="65000"/>
                    <a:lumOff val="35000"/>
                  </a:schemeClr>
                </a:solidFill>
              </a:rPr>
              <a:t>und in Fachbüchern Ideen </a:t>
            </a:r>
            <a:r>
              <a:rPr lang="de-DE" sz="1200" dirty="0">
                <a:solidFill>
                  <a:schemeClr val="tx1">
                    <a:lumMod val="65000"/>
                    <a:lumOff val="35000"/>
                  </a:schemeClr>
                </a:solidFill>
              </a:rPr>
              <a:t>für die </a:t>
            </a:r>
            <a:r>
              <a:rPr lang="de-DE" sz="1200" dirty="0" smtClean="0">
                <a:solidFill>
                  <a:schemeClr val="tx1">
                    <a:lumMod val="65000"/>
                    <a:lumOff val="35000"/>
                  </a:schemeClr>
                </a:solidFill>
              </a:rPr>
              <a:t>Raumgestaltung sowie Tischdekoration.</a:t>
            </a:r>
          </a:p>
          <a:p>
            <a:pPr marL="171450" lvl="0" indent="-171450" algn="l">
              <a:lnSpc>
                <a:spcPct val="110000"/>
              </a:lnSpc>
              <a:buFont typeface="Wingdings" pitchFamily="2" charset="2"/>
              <a:buChar char="§"/>
            </a:pPr>
            <a:r>
              <a:rPr lang="de-DE" sz="1200" dirty="0" smtClean="0">
                <a:solidFill>
                  <a:schemeClr val="tx1">
                    <a:lumMod val="65000"/>
                    <a:lumOff val="35000"/>
                  </a:schemeClr>
                </a:solidFill>
              </a:rPr>
              <a:t>achten bei der Auswahl auf Wiederverwendbarkeit und Nachhaltigkeit. </a:t>
            </a:r>
          </a:p>
          <a:p>
            <a:pPr marL="171450" lvl="0" indent="-171450" algn="l">
              <a:lnSpc>
                <a:spcPct val="110000"/>
              </a:lnSpc>
              <a:buFont typeface="Wingdings" pitchFamily="2" charset="2"/>
              <a:buChar char="§"/>
            </a:pPr>
            <a:r>
              <a:rPr lang="de-DE" sz="1200" dirty="0" smtClean="0">
                <a:solidFill>
                  <a:schemeClr val="tx1">
                    <a:lumMod val="65000"/>
                    <a:lumOff val="35000"/>
                  </a:schemeClr>
                </a:solidFill>
              </a:rPr>
              <a:t>entscheiden sich für ein Motto oder eine Jahreszeit und wählen zielgerichtet entsprechende Gestaltungselemente aus.</a:t>
            </a:r>
          </a:p>
          <a:p>
            <a:pPr marL="171450" lvl="0" indent="-171450" algn="l">
              <a:lnSpc>
                <a:spcPct val="110000"/>
              </a:lnSpc>
              <a:buFont typeface="Wingdings" pitchFamily="2" charset="2"/>
              <a:buChar char="§"/>
            </a:pPr>
            <a:r>
              <a:rPr lang="de-DE" sz="1200" dirty="0" smtClean="0">
                <a:solidFill>
                  <a:schemeClr val="tx1">
                    <a:lumMod val="65000"/>
                    <a:lumOff val="35000"/>
                  </a:schemeClr>
                </a:solidFill>
              </a:rPr>
              <a:t>erstellen eine Einkaufsliste für die benötigten Materialien und berechnen die entsprechenden Mengen.</a:t>
            </a:r>
          </a:p>
          <a:p>
            <a:pPr lvl="0" algn="l">
              <a:lnSpc>
                <a:spcPct val="110000"/>
              </a:lnSpc>
            </a:pPr>
            <a:endParaRPr lang="de-DE" sz="1400" dirty="0" smtClean="0"/>
          </a:p>
          <a:p>
            <a:pPr algn="l"/>
            <a:r>
              <a:rPr lang="de-DE" sz="1400" i="1" dirty="0" smtClean="0">
                <a:solidFill>
                  <a:srgbClr val="009999"/>
                </a:solidFill>
              </a:rPr>
              <a:t>Durchführung</a:t>
            </a:r>
            <a:endParaRPr lang="de-DE" sz="1500" i="1" dirty="0" smtClean="0">
              <a:solidFill>
                <a:srgbClr val="009999"/>
              </a:solidFill>
            </a:endParaRPr>
          </a:p>
          <a:p>
            <a:pPr algn="l"/>
            <a:endParaRPr lang="de-DE" sz="600" i="1" dirty="0">
              <a:solidFill>
                <a:srgbClr val="009999"/>
              </a:solidFill>
            </a:endParaRPr>
          </a:p>
          <a:p>
            <a:pPr algn="l">
              <a:lnSpc>
                <a:spcPct val="110000"/>
              </a:lnSpc>
            </a:pPr>
            <a:r>
              <a:rPr lang="de-DE" sz="1200" dirty="0">
                <a:solidFill>
                  <a:schemeClr val="tx1">
                    <a:lumMod val="65000"/>
                    <a:lumOff val="35000"/>
                  </a:schemeClr>
                </a:solidFill>
              </a:rPr>
              <a:t>Die </a:t>
            </a:r>
            <a:r>
              <a:rPr lang="de-DE" sz="1200" dirty="0" smtClean="0">
                <a:solidFill>
                  <a:schemeClr val="tx1">
                    <a:lumMod val="65000"/>
                    <a:lumOff val="35000"/>
                  </a:schemeClr>
                </a:solidFill>
              </a:rPr>
              <a:t>Schülerinnen und Schüler </a:t>
            </a:r>
          </a:p>
          <a:p>
            <a:pPr marL="171450" lvl="0" indent="-171450" algn="l">
              <a:lnSpc>
                <a:spcPct val="110000"/>
              </a:lnSpc>
              <a:buFont typeface="Wingdings" pitchFamily="2" charset="2"/>
              <a:buChar char="§"/>
            </a:pPr>
            <a:r>
              <a:rPr lang="de-DE" sz="1200" dirty="0">
                <a:solidFill>
                  <a:schemeClr val="tx1">
                    <a:lumMod val="65000"/>
                    <a:lumOff val="35000"/>
                  </a:schemeClr>
                </a:solidFill>
              </a:rPr>
              <a:t>t</a:t>
            </a:r>
            <a:r>
              <a:rPr lang="de-DE" sz="1200" dirty="0" smtClean="0">
                <a:solidFill>
                  <a:schemeClr val="tx1">
                    <a:lumMod val="65000"/>
                    <a:lumOff val="35000"/>
                  </a:schemeClr>
                </a:solidFill>
              </a:rPr>
              <a:t>eilen sich in Gruppen auf und besprechen, wer für welche Elemente zuständig ist.</a:t>
            </a:r>
          </a:p>
          <a:p>
            <a:pPr marL="171450" lvl="0" indent="-171450" algn="l">
              <a:lnSpc>
                <a:spcPct val="110000"/>
              </a:lnSpc>
              <a:buFont typeface="Wingdings" pitchFamily="2" charset="2"/>
              <a:buChar char="§"/>
            </a:pPr>
            <a:r>
              <a:rPr lang="de-DE" sz="1200" dirty="0" smtClean="0">
                <a:solidFill>
                  <a:schemeClr val="tx1">
                    <a:lumMod val="65000"/>
                    <a:lumOff val="35000"/>
                  </a:schemeClr>
                </a:solidFill>
              </a:rPr>
              <a:t>stellen </a:t>
            </a:r>
            <a:r>
              <a:rPr lang="de-DE" sz="1200" dirty="0">
                <a:solidFill>
                  <a:schemeClr val="tx1">
                    <a:lumMod val="65000"/>
                    <a:lumOff val="35000"/>
                  </a:schemeClr>
                </a:solidFill>
              </a:rPr>
              <a:t>die </a:t>
            </a:r>
            <a:r>
              <a:rPr lang="de-DE" sz="1200" dirty="0" smtClean="0">
                <a:solidFill>
                  <a:schemeClr val="tx1">
                    <a:lumMod val="65000"/>
                    <a:lumOff val="35000"/>
                  </a:schemeClr>
                </a:solidFill>
              </a:rPr>
              <a:t>Gestaltungselemente für den Raum und die Tische her. </a:t>
            </a:r>
            <a:endParaRPr lang="de-DE" sz="1200" dirty="0">
              <a:solidFill>
                <a:schemeClr val="tx1">
                  <a:lumMod val="65000"/>
                  <a:lumOff val="35000"/>
                </a:schemeClr>
              </a:solidFill>
            </a:endParaRPr>
          </a:p>
          <a:p>
            <a:pPr marL="171450" lvl="0" indent="-171450" algn="l">
              <a:lnSpc>
                <a:spcPct val="110000"/>
              </a:lnSpc>
              <a:buFont typeface="Wingdings" pitchFamily="2" charset="2"/>
              <a:buChar char="§"/>
            </a:pPr>
            <a:r>
              <a:rPr lang="de-DE" sz="1200" dirty="0" smtClean="0">
                <a:solidFill>
                  <a:schemeClr val="tx1">
                    <a:lumMod val="65000"/>
                    <a:lumOff val="35000"/>
                  </a:schemeClr>
                </a:solidFill>
              </a:rPr>
              <a:t>dekorieren den Raum mit ihrem Dekorationsmaterial.</a:t>
            </a:r>
            <a:endParaRPr lang="de-DE" sz="1200" dirty="0">
              <a:solidFill>
                <a:schemeClr val="tx1">
                  <a:lumMod val="65000"/>
                  <a:lumOff val="35000"/>
                </a:schemeClr>
              </a:solidFill>
            </a:endParaRPr>
          </a:p>
          <a:p>
            <a:pPr marL="171450" lvl="0" indent="-171450" algn="l">
              <a:lnSpc>
                <a:spcPct val="110000"/>
              </a:lnSpc>
              <a:buFont typeface="Wingdings" pitchFamily="2" charset="2"/>
              <a:buChar char="§"/>
            </a:pPr>
            <a:r>
              <a:rPr lang="de-DE" sz="1200" dirty="0" smtClean="0">
                <a:solidFill>
                  <a:schemeClr val="tx1">
                    <a:lumMod val="65000"/>
                    <a:lumOff val="35000"/>
                  </a:schemeClr>
                </a:solidFill>
              </a:rPr>
              <a:t>dekorieren die einzelnen Tische.</a:t>
            </a:r>
          </a:p>
          <a:p>
            <a:pPr marL="171450" lvl="0" indent="-171450" algn="l">
              <a:lnSpc>
                <a:spcPct val="110000"/>
              </a:lnSpc>
              <a:buFont typeface="Wingdings" pitchFamily="2" charset="2"/>
              <a:buChar char="§"/>
            </a:pPr>
            <a:r>
              <a:rPr lang="de-DE" sz="1200" dirty="0" smtClean="0">
                <a:solidFill>
                  <a:schemeClr val="tx1">
                    <a:lumMod val="65000"/>
                    <a:lumOff val="35000"/>
                  </a:schemeClr>
                </a:solidFill>
              </a:rPr>
              <a:t>erstellen einen Bewertungsbogen für den neu gestalteten Raum.</a:t>
            </a:r>
          </a:p>
          <a:p>
            <a:pPr marL="171450" lvl="0" indent="-171450" algn="l">
              <a:lnSpc>
                <a:spcPct val="110000"/>
              </a:lnSpc>
              <a:buFont typeface="Wingdings" pitchFamily="2" charset="2"/>
              <a:buChar char="§"/>
            </a:pPr>
            <a:r>
              <a:rPr lang="de-DE" sz="1200" dirty="0" smtClean="0">
                <a:solidFill>
                  <a:schemeClr val="tx1">
                    <a:lumMod val="65000"/>
                    <a:lumOff val="35000"/>
                  </a:schemeClr>
                </a:solidFill>
              </a:rPr>
              <a:t>legen die Bewertungsbögen für ihre Mitschülerinnen und Mitschüler sowie die Lehrer aus.</a:t>
            </a:r>
          </a:p>
          <a:p>
            <a:pPr marL="171450" lvl="0" indent="-171450" algn="l">
              <a:lnSpc>
                <a:spcPct val="110000"/>
              </a:lnSpc>
              <a:buFont typeface="Wingdings" pitchFamily="2" charset="2"/>
              <a:buChar char="§"/>
            </a:pPr>
            <a:r>
              <a:rPr lang="de-DE" sz="1200" dirty="0">
                <a:solidFill>
                  <a:schemeClr val="tx1">
                    <a:lumMod val="65000"/>
                    <a:lumOff val="35000"/>
                  </a:schemeClr>
                </a:solidFill>
              </a:rPr>
              <a:t>r</a:t>
            </a:r>
            <a:r>
              <a:rPr lang="de-DE" sz="1200" dirty="0" smtClean="0">
                <a:solidFill>
                  <a:schemeClr val="tx1">
                    <a:lumMod val="65000"/>
                    <a:lumOff val="35000"/>
                  </a:schemeClr>
                </a:solidFill>
              </a:rPr>
              <a:t>eflektieren kritisch den Erfolg der Umgestaltung.</a:t>
            </a:r>
          </a:p>
          <a:p>
            <a:pPr lvl="0" algn="l">
              <a:lnSpc>
                <a:spcPct val="110000"/>
              </a:lnSpc>
            </a:pPr>
            <a:r>
              <a:rPr lang="de-DE" sz="1200" b="1" dirty="0"/>
              <a:t> </a:t>
            </a:r>
            <a:endParaRPr lang="de-DE" sz="1200" dirty="0"/>
          </a:p>
          <a:p>
            <a:pPr marL="0" indent="0" algn="l">
              <a:lnSpc>
                <a:spcPct val="110000"/>
              </a:lnSpc>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1904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Sich Begegnen </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Kochen, Arbeiten in der Küche und im Magazin</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smtClean="0">
                <a:solidFill>
                  <a:schemeClr val="tx1">
                    <a:lumMod val="65000"/>
                    <a:lumOff val="35000"/>
                  </a:schemeClr>
                </a:solidFill>
              </a:rPr>
              <a:t>Die Schülerinnen und Schüler des Berufsvorbereitungsjahrs laden ihre Mitschülerinnen und Mitschüler aus dem Berufsintegrationsjahr zu einem gemeinsamen Frühstücksbuffet ein. </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stellen ein abwechslungsreiches Frühstücksbuffet zusammen.</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wählen dabei geeignete Milch- und Getreideprodukte, heimische, saisonale und exotische Früchte</a:t>
            </a:r>
            <a:r>
              <a:rPr lang="de-DE" sz="1200" dirty="0">
                <a:solidFill>
                  <a:schemeClr val="tx1">
                    <a:lumMod val="65000"/>
                    <a:lumOff val="35000"/>
                  </a:schemeClr>
                </a:solidFill>
              </a:rPr>
              <a:t> </a:t>
            </a:r>
            <a:r>
              <a:rPr lang="de-DE" sz="1200" dirty="0" smtClean="0">
                <a:solidFill>
                  <a:schemeClr val="tx1">
                    <a:lumMod val="65000"/>
                    <a:lumOff val="35000"/>
                  </a:schemeClr>
                </a:solidFill>
              </a:rPr>
              <a:t>sowie Gerichte aus Hühnerei aus. </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a:solidFill>
                  <a:schemeClr val="tx1">
                    <a:lumMod val="65000"/>
                    <a:lumOff val="35000"/>
                  </a:schemeClr>
                </a:solidFill>
              </a:rPr>
              <a:t>bereiten </a:t>
            </a:r>
            <a:r>
              <a:rPr lang="de-DE" sz="1200" dirty="0" smtClean="0">
                <a:solidFill>
                  <a:schemeClr val="tx1">
                    <a:lumMod val="65000"/>
                    <a:lumOff val="35000"/>
                  </a:schemeClr>
                </a:solidFill>
              </a:rPr>
              <a:t>passende Heißgetränke zu.</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berechnen den Bedarf an Speisen.</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entwerfen und gestalten eine Einladung für die entsprechende BI-Klasse.</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arrangieren das Buffet optisch ansprechend und dekorieren der Jahreszeit entsprechend.</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a:solidFill>
                  <a:schemeClr val="tx1">
                    <a:lumMod val="65000"/>
                    <a:lumOff val="35000"/>
                  </a:schemeClr>
                </a:solidFill>
              </a:rPr>
              <a:t>begrüßen </a:t>
            </a:r>
            <a:r>
              <a:rPr lang="de-DE" sz="1200" dirty="0" smtClean="0">
                <a:solidFill>
                  <a:schemeClr val="tx1">
                    <a:lumMod val="65000"/>
                    <a:lumOff val="35000"/>
                  </a:schemeClr>
                </a:solidFill>
              </a:rPr>
              <a:t>die </a:t>
            </a:r>
            <a:r>
              <a:rPr lang="de-DE" sz="1200" dirty="0">
                <a:solidFill>
                  <a:schemeClr val="tx1">
                    <a:lumMod val="65000"/>
                    <a:lumOff val="35000"/>
                  </a:schemeClr>
                </a:solidFill>
              </a:rPr>
              <a:t>Gäste situationsgerecht. </a:t>
            </a:r>
          </a:p>
          <a:p>
            <a:pPr marL="174625" lvl="0" indent="-174625" algn="l">
              <a:lnSpc>
                <a:spcPct val="110000"/>
              </a:lnSpc>
              <a:buFont typeface="Wingdings" pitchFamily="2" charset="2"/>
              <a:buChar char="§"/>
            </a:pPr>
            <a:r>
              <a:rPr lang="de-DE" sz="1200" dirty="0">
                <a:solidFill>
                  <a:schemeClr val="tx1">
                    <a:lumMod val="65000"/>
                    <a:lumOff val="35000"/>
                  </a:schemeClr>
                </a:solidFill>
              </a:rPr>
              <a:t>räumen gemeinsam auf und reinigen den Raum</a:t>
            </a:r>
            <a:r>
              <a:rPr lang="de-DE" sz="1200" dirty="0" smtClean="0">
                <a:solidFill>
                  <a:schemeClr val="tx1">
                    <a:lumMod val="65000"/>
                    <a:lumOff val="35000"/>
                  </a:schemeClr>
                </a:solidFill>
              </a:rPr>
              <a:t>.</a:t>
            </a:r>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403436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Im Austausch: Lehrcafé</a:t>
            </a:r>
            <a:endParaRPr lang="de-DE" dirty="0"/>
          </a:p>
        </p:txBody>
      </p:sp>
      <p:sp>
        <p:nvSpPr>
          <p:cNvPr id="4" name="Untertitel 2"/>
          <p:cNvSpPr txBox="1">
            <a:spLocks/>
          </p:cNvSpPr>
          <p:nvPr/>
        </p:nvSpPr>
        <p:spPr>
          <a:xfrm>
            <a:off x="467544" y="1556792"/>
            <a:ext cx="8424936" cy="5301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Information/Planung/Entscheidung</a:t>
            </a:r>
            <a:endParaRPr lang="de-DE" sz="1400" i="1" dirty="0">
              <a:solidFill>
                <a:srgbClr val="009999"/>
              </a:solidFill>
            </a:endParaRPr>
          </a:p>
          <a:p>
            <a:pPr algn="l"/>
            <a:endParaRPr lang="de-DE" sz="600" dirty="0" smtClean="0"/>
          </a:p>
          <a:p>
            <a:pPr algn="l">
              <a:lnSpc>
                <a:spcPct val="120000"/>
              </a:lnSpc>
            </a:pPr>
            <a:r>
              <a:rPr lang="de-DE" sz="1200" dirty="0" smtClean="0">
                <a:solidFill>
                  <a:schemeClr val="tx1">
                    <a:lumMod val="65000"/>
                    <a:lumOff val="35000"/>
                  </a:schemeClr>
                </a:solidFill>
              </a:rPr>
              <a:t>Die Schülerinnen und Schüler  </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sammeln Ideen, </a:t>
            </a:r>
            <a:r>
              <a:rPr lang="de-DE" sz="1200" dirty="0" smtClean="0">
                <a:solidFill>
                  <a:schemeClr val="tx1">
                    <a:lumMod val="65000"/>
                    <a:lumOff val="35000"/>
                  </a:schemeClr>
                </a:solidFill>
              </a:rPr>
              <a:t>welche Zutaten, Speisen und Getränke für das Frühstücksbuffet infrage kommen (Internet</a:t>
            </a:r>
            <a:r>
              <a:rPr lang="de-DE" sz="1200" dirty="0">
                <a:solidFill>
                  <a:schemeClr val="tx1">
                    <a:lumMod val="65000"/>
                    <a:lumOff val="35000"/>
                  </a:schemeClr>
                </a:solidFill>
              </a:rPr>
              <a:t>, Broschüren und </a:t>
            </a:r>
            <a:r>
              <a:rPr lang="de-DE" sz="1200" dirty="0" smtClean="0">
                <a:solidFill>
                  <a:schemeClr val="tx1">
                    <a:lumMod val="65000"/>
                    <a:lumOff val="35000"/>
                  </a:schemeClr>
                </a:solidFill>
              </a:rPr>
              <a:t>Fachbücher, z. T</a:t>
            </a:r>
            <a:r>
              <a:rPr lang="de-DE" sz="1200" dirty="0">
                <a:solidFill>
                  <a:schemeClr val="tx1">
                    <a:lumMod val="65000"/>
                    <a:lumOff val="35000"/>
                  </a:schemeClr>
                </a:solidFill>
              </a:rPr>
              <a:t>. Erfahrungen der Schüler). </a:t>
            </a:r>
          </a:p>
          <a:p>
            <a:pPr marL="174625" lvl="0" indent="-174625" algn="l">
              <a:lnSpc>
                <a:spcPct val="120000"/>
              </a:lnSpc>
              <a:buFont typeface="Wingdings" pitchFamily="2" charset="2"/>
              <a:buChar char="§"/>
            </a:pPr>
            <a:r>
              <a:rPr lang="de-DE" sz="1200" dirty="0">
                <a:solidFill>
                  <a:schemeClr val="tx1">
                    <a:lumMod val="65000"/>
                    <a:lumOff val="35000"/>
                  </a:schemeClr>
                </a:solidFill>
              </a:rPr>
              <a:t>entscheiden, welche </a:t>
            </a:r>
            <a:r>
              <a:rPr lang="de-DE" sz="1200" dirty="0" smtClean="0">
                <a:solidFill>
                  <a:schemeClr val="tx1">
                    <a:lumMod val="65000"/>
                    <a:lumOff val="35000"/>
                  </a:schemeClr>
                </a:solidFill>
              </a:rPr>
              <a:t>Schülerinnen und Schüler für welche Speisen zuständig sind.</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entscheiden, </a:t>
            </a:r>
            <a:r>
              <a:rPr lang="de-DE" sz="1200" dirty="0" smtClean="0">
                <a:solidFill>
                  <a:schemeClr val="tx1">
                    <a:lumMod val="65000"/>
                    <a:lumOff val="35000"/>
                  </a:schemeClr>
                </a:solidFill>
              </a:rPr>
              <a:t>wie das Buffet angerichtet und präsentiert werden soll.</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wählen gemeinsam Dekorationsvorschläge aus.</a:t>
            </a:r>
          </a:p>
          <a:p>
            <a:pPr algn="l"/>
            <a:endParaRPr lang="de-DE" sz="1400" dirty="0"/>
          </a:p>
          <a:p>
            <a:pPr algn="l"/>
            <a:r>
              <a:rPr lang="de-DE" sz="1400" i="1" dirty="0" smtClean="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smtClean="0">
                <a:solidFill>
                  <a:schemeClr val="tx1">
                    <a:lumMod val="65000"/>
                    <a:lumOff val="35000"/>
                  </a:schemeClr>
                </a:solidFill>
              </a:rPr>
              <a:t>gestalten </a:t>
            </a:r>
            <a:r>
              <a:rPr lang="de-DE" sz="1200" dirty="0">
                <a:solidFill>
                  <a:schemeClr val="tx1">
                    <a:lumMod val="65000"/>
                    <a:lumOff val="35000"/>
                  </a:schemeClr>
                </a:solidFill>
              </a:rPr>
              <a:t>am </a:t>
            </a:r>
            <a:r>
              <a:rPr lang="de-DE" sz="1200" dirty="0" smtClean="0">
                <a:solidFill>
                  <a:schemeClr val="tx1">
                    <a:lumMod val="65000"/>
                    <a:lumOff val="35000"/>
                  </a:schemeClr>
                </a:solidFill>
              </a:rPr>
              <a:t>Computer die Einladungskarte für die Berufsintegrationsklasse.</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erstellen </a:t>
            </a:r>
            <a:r>
              <a:rPr lang="de-DE" sz="1200" dirty="0" smtClean="0">
                <a:solidFill>
                  <a:schemeClr val="tx1">
                    <a:lumMod val="65000"/>
                    <a:lumOff val="35000"/>
                  </a:schemeClr>
                </a:solidFill>
              </a:rPr>
              <a:t>Einkaufslisten und richten </a:t>
            </a:r>
            <a:r>
              <a:rPr lang="de-DE" sz="1200" dirty="0">
                <a:solidFill>
                  <a:schemeClr val="tx1">
                    <a:lumMod val="65000"/>
                    <a:lumOff val="35000"/>
                  </a:schemeClr>
                </a:solidFill>
              </a:rPr>
              <a:t>die Dekoration </a:t>
            </a:r>
            <a:r>
              <a:rPr lang="de-DE" sz="1200" dirty="0" smtClean="0">
                <a:solidFill>
                  <a:schemeClr val="tx1">
                    <a:lumMod val="65000"/>
                    <a:lumOff val="35000"/>
                  </a:schemeClr>
                </a:solidFill>
              </a:rPr>
              <a:t>her.</a:t>
            </a:r>
          </a:p>
          <a:p>
            <a:pPr marL="174625" lvl="0" indent="-174625" algn="l">
              <a:lnSpc>
                <a:spcPct val="120000"/>
              </a:lnSpc>
              <a:buFont typeface="Wingdings" pitchFamily="2" charset="2"/>
              <a:buChar char="§"/>
            </a:pPr>
            <a:r>
              <a:rPr lang="de-DE" sz="1200" dirty="0" smtClean="0">
                <a:solidFill>
                  <a:schemeClr val="tx1">
                    <a:lumMod val="65000"/>
                    <a:lumOff val="35000"/>
                  </a:schemeClr>
                </a:solidFill>
              </a:rPr>
              <a:t>berechnen </a:t>
            </a:r>
            <a:r>
              <a:rPr lang="de-DE" sz="1200" dirty="0">
                <a:solidFill>
                  <a:schemeClr val="tx1">
                    <a:lumMod val="65000"/>
                    <a:lumOff val="35000"/>
                  </a:schemeClr>
                </a:solidFill>
              </a:rPr>
              <a:t>Rezepturen für die ausgewählten </a:t>
            </a:r>
            <a:r>
              <a:rPr lang="de-DE" sz="1200" dirty="0" smtClean="0">
                <a:solidFill>
                  <a:schemeClr val="tx1">
                    <a:lumMod val="65000"/>
                    <a:lumOff val="35000"/>
                  </a:schemeClr>
                </a:solidFill>
              </a:rPr>
              <a:t>Speisen. </a:t>
            </a:r>
            <a:endParaRPr lang="de-DE" sz="1200" dirty="0">
              <a:solidFill>
                <a:schemeClr val="tx1">
                  <a:lumMod val="65000"/>
                  <a:lumOff val="35000"/>
                </a:schemeClr>
              </a:solidFill>
            </a:endParaRPr>
          </a:p>
          <a:p>
            <a:pPr marL="174625" indent="-174625" algn="l">
              <a:lnSpc>
                <a:spcPct val="120000"/>
              </a:lnSpc>
              <a:buFont typeface="Wingdings" pitchFamily="2" charset="2"/>
              <a:buChar char="§"/>
            </a:pPr>
            <a:r>
              <a:rPr lang="de-DE" sz="1200" dirty="0" smtClean="0">
                <a:solidFill>
                  <a:schemeClr val="tx1">
                    <a:lumMod val="65000"/>
                    <a:lumOff val="35000"/>
                  </a:schemeClr>
                </a:solidFill>
              </a:rPr>
              <a:t>gestalten den Buffettisch ansprechend nach ihren Vorgaben.</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richten die </a:t>
            </a:r>
            <a:r>
              <a:rPr lang="de-DE" sz="1200" dirty="0" smtClean="0">
                <a:solidFill>
                  <a:schemeClr val="tx1">
                    <a:lumMod val="65000"/>
                    <a:lumOff val="35000"/>
                  </a:schemeClr>
                </a:solidFill>
              </a:rPr>
              <a:t>Speisen und Getränke </a:t>
            </a:r>
            <a:r>
              <a:rPr lang="de-DE" sz="1200" dirty="0">
                <a:solidFill>
                  <a:schemeClr val="tx1">
                    <a:lumMod val="65000"/>
                    <a:lumOff val="35000"/>
                  </a:schemeClr>
                </a:solidFill>
              </a:rPr>
              <a:t>an </a:t>
            </a:r>
            <a:r>
              <a:rPr lang="de-DE" sz="1200" dirty="0" smtClean="0">
                <a:solidFill>
                  <a:schemeClr val="tx1">
                    <a:lumMod val="65000"/>
                    <a:lumOff val="35000"/>
                  </a:schemeClr>
                </a:solidFill>
              </a:rPr>
              <a:t>und arrangieren diese am Buffet.</a:t>
            </a:r>
            <a:endParaRPr lang="de-DE" sz="1200" dirty="0">
              <a:solidFill>
                <a:schemeClr val="tx1">
                  <a:lumMod val="65000"/>
                  <a:lumOff val="35000"/>
                </a:schemeClr>
              </a:solidFill>
            </a:endParaRP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373502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Grundwissen Bau</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Bautechnik</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smtClean="0">
                <a:solidFill>
                  <a:schemeClr val="tx1">
                    <a:lumMod val="65000"/>
                    <a:lumOff val="35000"/>
                  </a:schemeClr>
                </a:solidFill>
              </a:rPr>
              <a:t>Im Rahmen dieser Einheit eignen sich die Schülerinnen und Schüler grundlegende Kenntnisse und Fertigkeiten im Fachbereich Mauerwerksbau an. Die erworbenen Kompetenzen sind universell einsetzbar. Dabei bieten sich unter anderem Verknüpfungen zum Bereich Raumgestaltung und „Die erste Wohnung“ an.</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lvl="0" indent="-174625" algn="l">
              <a:lnSpc>
                <a:spcPct val="110000"/>
              </a:lnSpc>
              <a:buFont typeface="Wingdings" pitchFamily="2" charset="2"/>
              <a:buChar char="§"/>
            </a:pPr>
            <a:r>
              <a:rPr lang="de-DE" sz="1200" dirty="0">
                <a:solidFill>
                  <a:schemeClr val="tx1">
                    <a:lumMod val="65000"/>
                    <a:lumOff val="35000"/>
                  </a:schemeClr>
                </a:solidFill>
              </a:rPr>
              <a:t>v</a:t>
            </a:r>
            <a:r>
              <a:rPr lang="de-DE" sz="1200" dirty="0" smtClean="0">
                <a:solidFill>
                  <a:schemeClr val="tx1">
                    <a:lumMod val="65000"/>
                    <a:lumOff val="35000"/>
                  </a:schemeClr>
                </a:solidFill>
              </a:rPr>
              <a:t>erschaffen sich einen Überblick über die verschiedenen Anwendungsgebiete des Mauerwerksbaus und setzen sich mit dem traditionellen Handwerk auseinander.</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ermitteln aus Plänen unterschiedliche Abmessungen.</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a:solidFill>
                  <a:schemeClr val="tx1">
                    <a:lumMod val="65000"/>
                    <a:lumOff val="35000"/>
                  </a:schemeClr>
                </a:solidFill>
              </a:rPr>
              <a:t>i</a:t>
            </a:r>
            <a:r>
              <a:rPr lang="de-DE" sz="1200" dirty="0" smtClean="0">
                <a:solidFill>
                  <a:schemeClr val="tx1">
                    <a:lumMod val="65000"/>
                    <a:lumOff val="35000"/>
                  </a:schemeClr>
                </a:solidFill>
              </a:rPr>
              <a:t>nformieren sich über Bemaßungsregeln und verschiedene Darstellungen bei Plänen.</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ermitteln benötigte Längen, Höhen, Flächen und Räume.</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setzen sich mit Steinformaten auseinander und wenden die Maßordnung im Hochbau an.</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fertigen Arbeitsablaufplanungen an.</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erstellen einfache Baukörper.</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bewerten ihre Planungen und Ausführungen selbständig.</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erstellen eine fachgerechte Dokumentation (Regiebericht).</a:t>
            </a:r>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315" y="188640"/>
            <a:ext cx="153730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27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Grundwissen Trockenbau</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400" i="1" dirty="0" smtClean="0">
                <a:solidFill>
                  <a:srgbClr val="009999"/>
                </a:solidFill>
              </a:rPr>
              <a:t> </a:t>
            </a:r>
            <a:r>
              <a:rPr lang="de-DE" sz="1200" dirty="0" smtClean="0">
                <a:solidFill>
                  <a:schemeClr val="tx1">
                    <a:lumMod val="65000"/>
                    <a:lumOff val="35000"/>
                  </a:schemeClr>
                </a:solidFill>
              </a:rPr>
              <a:t>Trockenbau</a:t>
            </a:r>
            <a:endParaRPr lang="de-DE" sz="1100" dirty="0">
              <a:solidFill>
                <a:schemeClr val="tx1">
                  <a:lumMod val="65000"/>
                  <a:lumOff val="35000"/>
                </a:schemeClr>
              </a:solidFill>
            </a:endParaRP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solidFill>
            </a:endParaRPr>
          </a:p>
          <a:p>
            <a:pPr algn="l"/>
            <a:r>
              <a:rPr lang="de-DE" sz="1200" dirty="0" smtClean="0">
                <a:solidFill>
                  <a:schemeClr val="tx1">
                    <a:lumMod val="65000"/>
                    <a:lumOff val="35000"/>
                  </a:schemeClr>
                </a:solidFill>
              </a:rPr>
              <a:t>Die Schülerinnen und Schüler </a:t>
            </a:r>
            <a:r>
              <a:rPr lang="de-DE" sz="1200" dirty="0">
                <a:solidFill>
                  <a:schemeClr val="tx1">
                    <a:lumMod val="65000"/>
                    <a:lumOff val="35000"/>
                  </a:schemeClr>
                </a:solidFill>
              </a:rPr>
              <a:t>planen und fertigen einfache </a:t>
            </a:r>
            <a:r>
              <a:rPr lang="de-DE" sz="1200" dirty="0" smtClean="0">
                <a:solidFill>
                  <a:schemeClr val="tx1">
                    <a:lumMod val="65000"/>
                    <a:lumOff val="35000"/>
                  </a:schemeClr>
                </a:solidFill>
              </a:rPr>
              <a:t>Trockenbaukonstruktionen</a:t>
            </a:r>
            <a:r>
              <a:rPr lang="de-DE" sz="1200" dirty="0">
                <a:solidFill>
                  <a:schemeClr val="tx1">
                    <a:lumMod val="65000"/>
                    <a:lumOff val="35000"/>
                  </a:schemeClr>
                </a:solidFill>
              </a:rPr>
              <a:t> </a:t>
            </a:r>
            <a:r>
              <a:rPr lang="de-DE" sz="1200" dirty="0" smtClean="0">
                <a:solidFill>
                  <a:schemeClr val="tx1">
                    <a:lumMod val="65000"/>
                    <a:lumOff val="35000"/>
                  </a:schemeClr>
                </a:solidFill>
              </a:rPr>
              <a:t>als </a:t>
            </a:r>
            <a:r>
              <a:rPr lang="de-DE" sz="1200" dirty="0">
                <a:solidFill>
                  <a:schemeClr val="tx1">
                    <a:lumMod val="65000"/>
                    <a:lumOff val="35000"/>
                  </a:schemeClr>
                </a:solidFill>
              </a:rPr>
              <a:t>T</a:t>
            </a:r>
            <a:r>
              <a:rPr lang="de-DE" sz="1200" dirty="0" smtClean="0">
                <a:solidFill>
                  <a:schemeClr val="tx1">
                    <a:lumMod val="65000"/>
                    <a:lumOff val="35000"/>
                  </a:schemeClr>
                </a:solidFill>
              </a:rPr>
              <a:t>rennwand, Raumteiler oder Tresen.</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smtClean="0">
              <a:solidFill>
                <a:schemeClr val="tx1">
                  <a:lumMod val="65000"/>
                  <a:lumOff val="35000"/>
                </a:schemeClr>
              </a:solidFill>
            </a:endParaRPr>
          </a:p>
          <a:p>
            <a:pPr algn="l"/>
            <a:r>
              <a:rPr lang="de-DE" sz="1200" dirty="0" smtClean="0">
                <a:solidFill>
                  <a:schemeClr val="tx1">
                    <a:lumMod val="65000"/>
                    <a:lumOff val="35000"/>
                  </a:schemeClr>
                </a:solidFill>
              </a:rPr>
              <a:t>Die </a:t>
            </a:r>
            <a:r>
              <a:rPr lang="de-DE" sz="1200" dirty="0">
                <a:solidFill>
                  <a:schemeClr val="tx1">
                    <a:lumMod val="65000"/>
                    <a:lumOff val="35000"/>
                  </a:schemeClr>
                </a:solidFill>
              </a:rPr>
              <a:t>Schülerinnen und Schüler </a:t>
            </a:r>
            <a:endParaRPr lang="de-DE" sz="1200" dirty="0" smtClean="0">
              <a:solidFill>
                <a:schemeClr val="tx1">
                  <a:lumMod val="65000"/>
                  <a:lumOff val="35000"/>
                </a:schemeClr>
              </a:solidFill>
            </a:endParaRPr>
          </a:p>
          <a:p>
            <a:pPr marL="171450" indent="-171450" algn="l">
              <a:buFont typeface="Wingdings" panose="05000000000000000000" pitchFamily="2" charset="2"/>
              <a:buChar char="§"/>
            </a:pPr>
            <a:r>
              <a:rPr lang="de-DE" sz="1200" dirty="0">
                <a:solidFill>
                  <a:schemeClr val="tx1">
                    <a:lumMod val="65000"/>
                    <a:lumOff val="35000"/>
                  </a:schemeClr>
                </a:solidFill>
              </a:rPr>
              <a:t>b</a:t>
            </a:r>
            <a:r>
              <a:rPr lang="de-DE" sz="1200" dirty="0" smtClean="0">
                <a:solidFill>
                  <a:schemeClr val="tx1">
                    <a:lumMod val="65000"/>
                    <a:lumOff val="35000"/>
                  </a:schemeClr>
                </a:solidFill>
              </a:rPr>
              <a:t>estimmen die Anforderung </a:t>
            </a:r>
            <a:r>
              <a:rPr lang="de-DE" sz="1200" dirty="0">
                <a:solidFill>
                  <a:schemeClr val="tx1">
                    <a:lumMod val="65000"/>
                    <a:lumOff val="35000"/>
                  </a:schemeClr>
                </a:solidFill>
              </a:rPr>
              <a:t>(Raumtrennung, Raumbegrenzung, Präsentationsfläche) </a:t>
            </a:r>
            <a:r>
              <a:rPr lang="de-DE" sz="1200" dirty="0" smtClean="0">
                <a:solidFill>
                  <a:schemeClr val="tx1">
                    <a:lumMod val="65000"/>
                    <a:lumOff val="35000"/>
                  </a:schemeClr>
                </a:solidFill>
              </a:rPr>
              <a:t>an die Konstruktion.</a:t>
            </a:r>
          </a:p>
          <a:p>
            <a:pPr marL="171450" indent="-171450" algn="l">
              <a:buFont typeface="Wingdings" panose="05000000000000000000" pitchFamily="2" charset="2"/>
              <a:buChar char="§"/>
            </a:pPr>
            <a:r>
              <a:rPr lang="de-DE" sz="1200" dirty="0" smtClean="0">
                <a:solidFill>
                  <a:schemeClr val="tx1">
                    <a:lumMod val="65000"/>
                    <a:lumOff val="35000"/>
                  </a:schemeClr>
                </a:solidFill>
              </a:rPr>
              <a:t>informieren sich, mit </a:t>
            </a:r>
            <a:r>
              <a:rPr lang="de-DE" sz="1200" dirty="0">
                <a:solidFill>
                  <a:schemeClr val="tx1">
                    <a:lumMod val="65000"/>
                    <a:lumOff val="35000"/>
                  </a:schemeClr>
                </a:solidFill>
              </a:rPr>
              <a:t>welchen Bauprodukten (Metallprofile, Holzquerschnitte, Gipsplatten, Dämmstoffe</a:t>
            </a:r>
            <a:r>
              <a:rPr lang="de-DE" sz="1200" dirty="0" smtClean="0">
                <a:solidFill>
                  <a:schemeClr val="tx1">
                    <a:lumMod val="65000"/>
                    <a:lumOff val="35000"/>
                  </a:schemeClr>
                </a:solidFill>
              </a:rPr>
              <a:t>) baulich konstruktive und </a:t>
            </a:r>
            <a:r>
              <a:rPr lang="de-DE" sz="1200" dirty="0">
                <a:solidFill>
                  <a:schemeClr val="tx1">
                    <a:lumMod val="65000"/>
                    <a:lumOff val="35000"/>
                  </a:schemeClr>
                </a:solidFill>
              </a:rPr>
              <a:t>gestalterische Anforderungen erfüllt werden können. </a:t>
            </a:r>
            <a:endParaRPr lang="de-DE" sz="1200" dirty="0" smtClean="0">
              <a:solidFill>
                <a:schemeClr val="tx1">
                  <a:lumMod val="65000"/>
                  <a:lumOff val="35000"/>
                </a:schemeClr>
              </a:solidFill>
            </a:endParaRPr>
          </a:p>
          <a:p>
            <a:pPr marL="171450" indent="-171450" algn="l">
              <a:buFont typeface="Wingdings" panose="05000000000000000000" pitchFamily="2" charset="2"/>
              <a:buChar char="§"/>
            </a:pPr>
            <a:r>
              <a:rPr lang="de-DE" sz="1200" dirty="0" smtClean="0">
                <a:solidFill>
                  <a:schemeClr val="tx1">
                    <a:lumMod val="65000"/>
                    <a:lumOff val="35000"/>
                  </a:schemeClr>
                </a:solidFill>
              </a:rPr>
              <a:t>entscheiden </a:t>
            </a:r>
            <a:r>
              <a:rPr lang="de-DE" sz="1200" dirty="0">
                <a:solidFill>
                  <a:schemeClr val="tx1">
                    <a:lumMod val="65000"/>
                    <a:lumOff val="35000"/>
                  </a:schemeClr>
                </a:solidFill>
              </a:rPr>
              <a:t>sich für die Ausführung der Unterkonstruktion, die Art der Beplankung und die Verbindungsmittel. </a:t>
            </a:r>
            <a:endParaRPr lang="de-DE" sz="1200" dirty="0" smtClean="0">
              <a:solidFill>
                <a:schemeClr val="tx1">
                  <a:lumMod val="65000"/>
                  <a:lumOff val="35000"/>
                </a:schemeClr>
              </a:solidFill>
            </a:endParaRPr>
          </a:p>
          <a:p>
            <a:pPr marL="171450" indent="-171450" algn="l">
              <a:buFont typeface="Wingdings" panose="05000000000000000000" pitchFamily="2" charset="2"/>
              <a:buChar char="§"/>
            </a:pPr>
            <a:r>
              <a:rPr lang="de-DE" sz="1200" dirty="0" smtClean="0">
                <a:solidFill>
                  <a:schemeClr val="tx1">
                    <a:lumMod val="65000"/>
                    <a:lumOff val="35000"/>
                  </a:schemeClr>
                </a:solidFill>
              </a:rPr>
              <a:t>überdenken </a:t>
            </a:r>
            <a:r>
              <a:rPr lang="de-DE" sz="1200" dirty="0">
                <a:solidFill>
                  <a:schemeClr val="tx1">
                    <a:lumMod val="65000"/>
                    <a:lumOff val="35000"/>
                  </a:schemeClr>
                </a:solidFill>
              </a:rPr>
              <a:t>mögliche </a:t>
            </a:r>
            <a:r>
              <a:rPr lang="de-DE" sz="1200" dirty="0" smtClean="0">
                <a:solidFill>
                  <a:schemeClr val="tx1">
                    <a:lumMod val="65000"/>
                    <a:lumOff val="35000"/>
                  </a:schemeClr>
                </a:solidFill>
              </a:rPr>
              <a:t>Eckausführungen der Konstruktion, um eine rationelle Fertigung zu gewährleisten.</a:t>
            </a:r>
          </a:p>
          <a:p>
            <a:pPr marL="171450" indent="-171450" algn="l">
              <a:buFont typeface="Wingdings" panose="05000000000000000000" pitchFamily="2" charset="2"/>
              <a:buChar char="§"/>
            </a:pPr>
            <a:r>
              <a:rPr lang="de-DE" sz="1200" dirty="0" smtClean="0">
                <a:solidFill>
                  <a:schemeClr val="tx1">
                    <a:lumMod val="65000"/>
                    <a:lumOff val="35000"/>
                  </a:schemeClr>
                </a:solidFill>
              </a:rPr>
              <a:t>be</a:t>
            </a:r>
            <a:r>
              <a:rPr lang="de-DE" sz="1200" dirty="0">
                <a:solidFill>
                  <a:schemeClr val="tx1">
                    <a:lumMod val="65000"/>
                    <a:lumOff val="35000"/>
                  </a:schemeClr>
                </a:solidFill>
              </a:rPr>
              <a:t>stimmen die </a:t>
            </a:r>
            <a:r>
              <a:rPr lang="de-DE" sz="1200" dirty="0" smtClean="0">
                <a:solidFill>
                  <a:schemeClr val="tx1">
                    <a:lumMod val="65000"/>
                    <a:lumOff val="35000"/>
                  </a:schemeClr>
                </a:solidFill>
              </a:rPr>
              <a:t>für </a:t>
            </a:r>
            <a:r>
              <a:rPr lang="de-DE" sz="1200" dirty="0">
                <a:solidFill>
                  <a:schemeClr val="tx1">
                    <a:lumMod val="65000"/>
                    <a:lumOff val="35000"/>
                  </a:schemeClr>
                </a:solidFill>
              </a:rPr>
              <a:t>die Fertigung erforderlichen </a:t>
            </a:r>
            <a:r>
              <a:rPr lang="de-DE" sz="1200" dirty="0" smtClean="0">
                <a:solidFill>
                  <a:schemeClr val="tx1">
                    <a:lumMod val="65000"/>
                    <a:lumOff val="35000"/>
                  </a:schemeClr>
                </a:solidFill>
              </a:rPr>
              <a:t>Werkzeuge.</a:t>
            </a:r>
          </a:p>
          <a:p>
            <a:pPr marL="171450" indent="-171450" algn="l">
              <a:buFont typeface="Wingdings" panose="05000000000000000000" pitchFamily="2" charset="2"/>
              <a:buChar char="§"/>
            </a:pPr>
            <a:r>
              <a:rPr lang="de-DE" sz="1200" dirty="0" smtClean="0">
                <a:solidFill>
                  <a:schemeClr val="tx1">
                    <a:lumMod val="65000"/>
                    <a:lumOff val="35000"/>
                  </a:schemeClr>
                </a:solidFill>
              </a:rPr>
              <a:t>strukturieren </a:t>
            </a:r>
            <a:r>
              <a:rPr lang="de-DE" sz="1200" dirty="0">
                <a:solidFill>
                  <a:schemeClr val="tx1">
                    <a:lumMod val="65000"/>
                    <a:lumOff val="35000"/>
                  </a:schemeClr>
                </a:solidFill>
              </a:rPr>
              <a:t>die produktspezifischen Arbeitsschritte zeitlich. </a:t>
            </a:r>
            <a:endParaRPr lang="de-DE" sz="1200" dirty="0" smtClean="0">
              <a:solidFill>
                <a:schemeClr val="tx1">
                  <a:lumMod val="65000"/>
                  <a:lumOff val="35000"/>
                </a:schemeClr>
              </a:solidFill>
            </a:endParaRPr>
          </a:p>
          <a:p>
            <a:pPr marL="171450" indent="-171450" algn="l">
              <a:buFont typeface="Wingdings" panose="05000000000000000000" pitchFamily="2" charset="2"/>
              <a:buChar char="§"/>
            </a:pPr>
            <a:r>
              <a:rPr lang="de-DE" sz="1200" dirty="0" smtClean="0">
                <a:solidFill>
                  <a:schemeClr val="tx1">
                    <a:lumMod val="65000"/>
                    <a:lumOff val="35000"/>
                  </a:schemeClr>
                </a:solidFill>
              </a:rPr>
              <a:t>beplanken </a:t>
            </a:r>
            <a:r>
              <a:rPr lang="de-DE" sz="1200" dirty="0">
                <a:solidFill>
                  <a:schemeClr val="tx1">
                    <a:lumMod val="65000"/>
                    <a:lumOff val="35000"/>
                  </a:schemeClr>
                </a:solidFill>
              </a:rPr>
              <a:t>die Unterkonstruktion (Plattenbefestigung) und verspachteln die Oberfläche (Fugen, Befestigungsmittel</a:t>
            </a:r>
            <a:r>
              <a:rPr lang="de-DE" sz="1200" dirty="0" smtClean="0">
                <a:solidFill>
                  <a:schemeClr val="tx1">
                    <a:lumMod val="65000"/>
                    <a:lumOff val="35000"/>
                  </a:schemeClr>
                </a:solidFill>
              </a:rPr>
              <a:t>).</a:t>
            </a:r>
          </a:p>
          <a:p>
            <a:pPr marL="171450" indent="-171450" algn="l">
              <a:buFont typeface="Wingdings" panose="05000000000000000000" pitchFamily="2" charset="2"/>
              <a:buChar char="§"/>
            </a:pPr>
            <a:r>
              <a:rPr lang="de-DE" sz="1200" dirty="0" smtClean="0">
                <a:solidFill>
                  <a:schemeClr val="tx1">
                    <a:lumMod val="65000"/>
                    <a:lumOff val="35000"/>
                  </a:schemeClr>
                </a:solidFill>
              </a:rPr>
              <a:t>bewerten nach einem geeigneten Schema den Herstellungsprozess und die Produktqualität.</a:t>
            </a: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16632"/>
            <a:ext cx="2216257" cy="218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4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Einfache Holzkonstruktionen</a:t>
            </a:r>
            <a:endParaRPr lang="de-DE" dirty="0"/>
          </a:p>
        </p:txBody>
      </p:sp>
      <p:sp>
        <p:nvSpPr>
          <p:cNvPr id="4" name="Untertitel 2"/>
          <p:cNvSpPr txBox="1">
            <a:spLocks/>
          </p:cNvSpPr>
          <p:nvPr/>
        </p:nvSpPr>
        <p:spPr>
          <a:xfrm>
            <a:off x="467544" y="1556792"/>
            <a:ext cx="8424936" cy="511256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500" i="1" dirty="0" smtClean="0">
                <a:solidFill>
                  <a:srgbClr val="009999"/>
                </a:solidFill>
              </a:rPr>
              <a:t>Fachbereich</a:t>
            </a:r>
            <a:r>
              <a:rPr lang="de-DE" sz="1400" i="1" dirty="0" smtClean="0">
                <a:solidFill>
                  <a:srgbClr val="009999"/>
                </a:solidFill>
              </a:rPr>
              <a:t>	</a:t>
            </a:r>
            <a:r>
              <a:rPr lang="de-DE" sz="1300" dirty="0" smtClean="0">
                <a:solidFill>
                  <a:schemeClr val="tx1">
                    <a:lumMod val="65000"/>
                    <a:lumOff val="35000"/>
                  </a:schemeClr>
                </a:solidFill>
              </a:rPr>
              <a:t>Holzbau</a:t>
            </a:r>
          </a:p>
          <a:p>
            <a:pPr algn="l"/>
            <a:endParaRPr lang="de-DE" sz="1500" i="1" dirty="0" smtClean="0">
              <a:solidFill>
                <a:srgbClr val="009999"/>
              </a:solidFill>
            </a:endParaRPr>
          </a:p>
          <a:p>
            <a:pPr algn="l"/>
            <a:r>
              <a:rPr lang="de-DE" sz="1500" i="1" dirty="0" smtClean="0">
                <a:solidFill>
                  <a:srgbClr val="009999"/>
                </a:solidFill>
              </a:rPr>
              <a:t>Beschreibung</a:t>
            </a:r>
            <a:endParaRPr lang="de-DE" sz="1400" i="1" dirty="0" smtClean="0">
              <a:solidFill>
                <a:srgbClr val="009999"/>
              </a:solidFill>
            </a:endParaRPr>
          </a:p>
          <a:p>
            <a:pPr algn="l"/>
            <a:endParaRPr lang="de-DE" sz="600" dirty="0" smtClean="0">
              <a:solidFill>
                <a:schemeClr val="tx1"/>
              </a:solidFill>
            </a:endParaRPr>
          </a:p>
          <a:p>
            <a:pPr algn="l"/>
            <a:r>
              <a:rPr lang="de-DE" sz="1300" dirty="0" smtClean="0">
                <a:solidFill>
                  <a:schemeClr val="tx1">
                    <a:lumMod val="65000"/>
                    <a:lumOff val="35000"/>
                  </a:schemeClr>
                </a:solidFill>
              </a:rPr>
              <a:t>Die Schüler planen und fertigen nach den Anforderungen eine Holzkonstruktion (Unterstand, Liege</a:t>
            </a:r>
            <a:r>
              <a:rPr lang="de-DE" sz="1300" dirty="0">
                <a:solidFill>
                  <a:schemeClr val="tx1">
                    <a:lumMod val="65000"/>
                    <a:lumOff val="35000"/>
                  </a:schemeClr>
                </a:solidFill>
              </a:rPr>
              <a:t> </a:t>
            </a:r>
            <a:r>
              <a:rPr lang="de-DE" sz="1300" dirty="0" smtClean="0">
                <a:solidFill>
                  <a:schemeClr val="tx1">
                    <a:lumMod val="65000"/>
                    <a:lumOff val="35000"/>
                  </a:schemeClr>
                </a:solidFill>
              </a:rPr>
              <a:t>etc.), welche einem realen </a:t>
            </a:r>
            <a:r>
              <a:rPr lang="de-DE" sz="1300" dirty="0">
                <a:solidFill>
                  <a:schemeClr val="tx1">
                    <a:lumMod val="65000"/>
                    <a:lumOff val="35000"/>
                  </a:schemeClr>
                </a:solidFill>
              </a:rPr>
              <a:t>V</a:t>
            </a:r>
            <a:r>
              <a:rPr lang="de-DE" sz="1300" dirty="0" smtClean="0">
                <a:solidFill>
                  <a:schemeClr val="tx1">
                    <a:lumMod val="65000"/>
                    <a:lumOff val="35000"/>
                  </a:schemeClr>
                </a:solidFill>
              </a:rPr>
              <a:t>erwendungszweck zugeführt wird.</a:t>
            </a:r>
          </a:p>
          <a:p>
            <a:pPr algn="l"/>
            <a:endParaRPr lang="de-DE" sz="1500" dirty="0">
              <a:solidFill>
                <a:schemeClr val="tx1">
                  <a:lumMod val="65000"/>
                  <a:lumOff val="35000"/>
                </a:schemeClr>
              </a:solidFill>
            </a:endParaRPr>
          </a:p>
          <a:p>
            <a:pPr algn="l"/>
            <a:r>
              <a:rPr lang="de-DE" sz="1500" i="1" dirty="0">
                <a:solidFill>
                  <a:srgbClr val="009999"/>
                </a:solidFill>
              </a:rPr>
              <a:t>Kompetenzerwartungen</a:t>
            </a:r>
            <a:endParaRPr lang="de-DE" sz="1400" i="1" dirty="0">
              <a:solidFill>
                <a:srgbClr val="009999"/>
              </a:solidFill>
            </a:endParaRPr>
          </a:p>
          <a:p>
            <a:pPr algn="l"/>
            <a:endParaRPr lang="de-DE" sz="600" dirty="0">
              <a:solidFill>
                <a:schemeClr val="tx1">
                  <a:lumMod val="65000"/>
                  <a:lumOff val="35000"/>
                </a:schemeClr>
              </a:solidFill>
            </a:endParaRPr>
          </a:p>
          <a:p>
            <a:pPr algn="l">
              <a:lnSpc>
                <a:spcPct val="110000"/>
              </a:lnSpc>
            </a:pPr>
            <a:r>
              <a:rPr lang="de-DE" sz="1300" dirty="0" smtClean="0">
                <a:solidFill>
                  <a:schemeClr val="tx1">
                    <a:lumMod val="65000"/>
                    <a:lumOff val="35000"/>
                  </a:schemeClr>
                </a:solidFill>
              </a:rPr>
              <a:t>Die </a:t>
            </a:r>
            <a:r>
              <a:rPr lang="de-DE" sz="1300" dirty="0">
                <a:solidFill>
                  <a:schemeClr val="tx1">
                    <a:lumMod val="65000"/>
                    <a:lumOff val="35000"/>
                  </a:schemeClr>
                </a:solidFill>
              </a:rPr>
              <a:t>Schülerinnen und Schüler </a:t>
            </a:r>
            <a:endParaRPr lang="de-DE" sz="1300" dirty="0" smtClean="0">
              <a:solidFill>
                <a:schemeClr val="tx1">
                  <a:lumMod val="65000"/>
                  <a:lumOff val="35000"/>
                </a:schemeClr>
              </a:solidFill>
            </a:endParaRP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planen </a:t>
            </a:r>
            <a:r>
              <a:rPr lang="de-DE" sz="1300" dirty="0">
                <a:solidFill>
                  <a:schemeClr val="tx1">
                    <a:lumMod val="65000"/>
                    <a:lumOff val="35000"/>
                  </a:schemeClr>
                </a:solidFill>
              </a:rPr>
              <a:t>und fertigen </a:t>
            </a:r>
            <a:r>
              <a:rPr lang="de-DE" sz="1300" dirty="0" smtClean="0">
                <a:solidFill>
                  <a:schemeClr val="tx1">
                    <a:lumMod val="65000"/>
                    <a:lumOff val="35000"/>
                  </a:schemeClr>
                </a:solidFill>
              </a:rPr>
              <a:t>ein einfaches Tragsystem aus Holz (z. B. Mülltonnenunterstand). </a:t>
            </a: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nutzen verschiedene </a:t>
            </a:r>
            <a:r>
              <a:rPr lang="de-DE" sz="1300" dirty="0">
                <a:solidFill>
                  <a:schemeClr val="tx1">
                    <a:lumMod val="65000"/>
                    <a:lumOff val="35000"/>
                  </a:schemeClr>
                </a:solidFill>
              </a:rPr>
              <a:t>Datenquellen (Fachtexte, Tabellen, Diagramme), um fehlende Informationen </a:t>
            </a:r>
            <a:r>
              <a:rPr lang="de-DE" sz="1300" dirty="0" smtClean="0">
                <a:solidFill>
                  <a:schemeClr val="tx1">
                    <a:lumMod val="65000"/>
                    <a:lumOff val="35000"/>
                  </a:schemeClr>
                </a:solidFill>
              </a:rPr>
              <a:t>(Bezeichnung Hölzer, Holzarten im Außenbereich) zu </a:t>
            </a:r>
            <a:r>
              <a:rPr lang="de-DE" sz="1300" dirty="0">
                <a:solidFill>
                  <a:schemeClr val="tx1">
                    <a:lumMod val="65000"/>
                    <a:lumOff val="35000"/>
                  </a:schemeClr>
                </a:solidFill>
              </a:rPr>
              <a:t>recherchieren </a:t>
            </a:r>
            <a:r>
              <a:rPr lang="de-DE" sz="1300" dirty="0" smtClean="0">
                <a:solidFill>
                  <a:schemeClr val="tx1">
                    <a:lumMod val="65000"/>
                    <a:lumOff val="35000"/>
                  </a:schemeClr>
                </a:solidFill>
              </a:rPr>
              <a:t>und notwendiges </a:t>
            </a:r>
            <a:r>
              <a:rPr lang="de-DE" sz="1300" dirty="0">
                <a:solidFill>
                  <a:schemeClr val="tx1">
                    <a:lumMod val="65000"/>
                    <a:lumOff val="35000"/>
                  </a:schemeClr>
                </a:solidFill>
              </a:rPr>
              <a:t>Wissen aufzubauen. </a:t>
            </a:r>
            <a:endParaRPr lang="de-DE" sz="1300" dirty="0" smtClean="0">
              <a:solidFill>
                <a:schemeClr val="tx1">
                  <a:lumMod val="65000"/>
                  <a:lumOff val="35000"/>
                </a:schemeClr>
              </a:solidFill>
            </a:endParaRP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strukturieren den Fachwortschatz mittels Mindmap oder Cluster.</a:t>
            </a: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erarbeiten </a:t>
            </a:r>
            <a:r>
              <a:rPr lang="de-DE" sz="1300" dirty="0">
                <a:solidFill>
                  <a:schemeClr val="tx1">
                    <a:lumMod val="65000"/>
                    <a:lumOff val="35000"/>
                  </a:schemeClr>
                </a:solidFill>
              </a:rPr>
              <a:t>konstruktive </a:t>
            </a:r>
            <a:r>
              <a:rPr lang="de-DE" sz="1300" dirty="0" smtClean="0">
                <a:solidFill>
                  <a:schemeClr val="tx1">
                    <a:lumMod val="65000"/>
                    <a:lumOff val="35000"/>
                  </a:schemeClr>
                </a:solidFill>
              </a:rPr>
              <a:t>Holzverbindungen (Zapfen, Überblattung, </a:t>
            </a:r>
            <a:r>
              <a:rPr lang="de-DE" sz="1300" dirty="0" err="1" smtClean="0">
                <a:solidFill>
                  <a:schemeClr val="tx1">
                    <a:lumMod val="65000"/>
                    <a:lumOff val="35000"/>
                  </a:schemeClr>
                </a:solidFill>
              </a:rPr>
              <a:t>Kerve</a:t>
            </a:r>
            <a:r>
              <a:rPr lang="de-DE" sz="1300" dirty="0" smtClean="0">
                <a:solidFill>
                  <a:schemeClr val="tx1">
                    <a:lumMod val="65000"/>
                    <a:lumOff val="35000"/>
                  </a:schemeClr>
                </a:solidFill>
              </a:rPr>
              <a:t>) und </a:t>
            </a:r>
            <a:r>
              <a:rPr lang="de-DE" sz="1300" dirty="0">
                <a:solidFill>
                  <a:schemeClr val="tx1">
                    <a:lumMod val="65000"/>
                    <a:lumOff val="35000"/>
                  </a:schemeClr>
                </a:solidFill>
              </a:rPr>
              <a:t>visualisieren diese mithilfe von Skizzen und </a:t>
            </a:r>
            <a:r>
              <a:rPr lang="de-DE" sz="1300" dirty="0" smtClean="0">
                <a:solidFill>
                  <a:schemeClr val="tx1">
                    <a:lumMod val="65000"/>
                    <a:lumOff val="35000"/>
                  </a:schemeClr>
                </a:solidFill>
              </a:rPr>
              <a:t>Zeichnungen.</a:t>
            </a: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präsentieren ihre </a:t>
            </a:r>
            <a:r>
              <a:rPr lang="de-DE" sz="1300" dirty="0">
                <a:solidFill>
                  <a:schemeClr val="tx1">
                    <a:lumMod val="65000"/>
                    <a:lumOff val="35000"/>
                  </a:schemeClr>
                </a:solidFill>
              </a:rPr>
              <a:t>Ergebnisse </a:t>
            </a:r>
            <a:r>
              <a:rPr lang="de-DE" sz="1300" dirty="0" smtClean="0">
                <a:solidFill>
                  <a:schemeClr val="tx1">
                    <a:lumMod val="65000"/>
                    <a:lumOff val="35000"/>
                  </a:schemeClr>
                </a:solidFill>
              </a:rPr>
              <a:t>(z. B. mittels </a:t>
            </a:r>
            <a:r>
              <a:rPr lang="de-DE" sz="1300" dirty="0">
                <a:solidFill>
                  <a:schemeClr val="tx1">
                    <a:lumMod val="65000"/>
                    <a:lumOff val="35000"/>
                  </a:schemeClr>
                </a:solidFill>
              </a:rPr>
              <a:t>P</a:t>
            </a:r>
            <a:r>
              <a:rPr lang="de-DE" sz="1300" dirty="0" smtClean="0">
                <a:solidFill>
                  <a:schemeClr val="tx1">
                    <a:lumMod val="65000"/>
                    <a:lumOff val="35000"/>
                  </a:schemeClr>
                </a:solidFill>
              </a:rPr>
              <a:t>lakat) und </a:t>
            </a:r>
            <a:r>
              <a:rPr lang="de-DE" sz="1300" dirty="0">
                <a:solidFill>
                  <a:schemeClr val="tx1">
                    <a:lumMod val="65000"/>
                    <a:lumOff val="35000"/>
                  </a:schemeClr>
                </a:solidFill>
              </a:rPr>
              <a:t>diskutieren </a:t>
            </a:r>
            <a:r>
              <a:rPr lang="de-DE" sz="1300" dirty="0" smtClean="0">
                <a:solidFill>
                  <a:schemeClr val="tx1">
                    <a:lumMod val="65000"/>
                    <a:lumOff val="35000"/>
                  </a:schemeClr>
                </a:solidFill>
              </a:rPr>
              <a:t>unter Einhaltung der Gesprächs- und Argumentationsregeln Optimierungsmöglichkeiten (z. B. Abmessung</a:t>
            </a:r>
            <a:r>
              <a:rPr lang="de-DE" sz="1300" dirty="0">
                <a:solidFill>
                  <a:schemeClr val="tx1">
                    <a:lumMod val="65000"/>
                    <a:lumOff val="35000"/>
                  </a:schemeClr>
                </a:solidFill>
              </a:rPr>
              <a:t>, Holzart, Holzverbindung). </a:t>
            </a: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erstellen </a:t>
            </a:r>
            <a:r>
              <a:rPr lang="de-DE" sz="1300" dirty="0">
                <a:solidFill>
                  <a:schemeClr val="tx1">
                    <a:lumMod val="65000"/>
                    <a:lumOff val="35000"/>
                  </a:schemeClr>
                </a:solidFill>
              </a:rPr>
              <a:t>rechnergestützt </a:t>
            </a:r>
            <a:r>
              <a:rPr lang="de-DE" sz="1300" dirty="0" smtClean="0">
                <a:solidFill>
                  <a:schemeClr val="tx1">
                    <a:lumMod val="65000"/>
                    <a:lumOff val="35000"/>
                  </a:schemeClr>
                </a:solidFill>
              </a:rPr>
              <a:t>(Tabellenkalkulation) eine Materialliste (Holzliste). Dazu führen sie die notwendigen Berechnungen </a:t>
            </a:r>
            <a:r>
              <a:rPr lang="de-DE" sz="1300" dirty="0">
                <a:solidFill>
                  <a:schemeClr val="tx1">
                    <a:lumMod val="65000"/>
                    <a:lumOff val="35000"/>
                  </a:schemeClr>
                </a:solidFill>
              </a:rPr>
              <a:t>(Längen, Flächen, Volumen, Verschnitt, </a:t>
            </a:r>
            <a:r>
              <a:rPr lang="de-DE" sz="1300" dirty="0" smtClean="0">
                <a:solidFill>
                  <a:schemeClr val="tx1">
                    <a:lumMod val="65000"/>
                    <a:lumOff val="35000"/>
                  </a:schemeClr>
                </a:solidFill>
              </a:rPr>
              <a:t>Pythagoras) durch. </a:t>
            </a: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entscheiden </a:t>
            </a:r>
            <a:r>
              <a:rPr lang="de-DE" sz="1300" dirty="0">
                <a:solidFill>
                  <a:schemeClr val="tx1">
                    <a:lumMod val="65000"/>
                    <a:lumOff val="35000"/>
                  </a:schemeClr>
                </a:solidFill>
              </a:rPr>
              <a:t>sich für </a:t>
            </a:r>
            <a:r>
              <a:rPr lang="de-DE" sz="1300" dirty="0" smtClean="0">
                <a:solidFill>
                  <a:schemeClr val="tx1">
                    <a:lumMod val="65000"/>
                    <a:lumOff val="35000"/>
                  </a:schemeClr>
                </a:solidFill>
              </a:rPr>
              <a:t>die notwendigen Handwerkzeuge (Schmiege</a:t>
            </a:r>
            <a:r>
              <a:rPr lang="de-DE" sz="1300" dirty="0">
                <a:solidFill>
                  <a:schemeClr val="tx1">
                    <a:lumMod val="65000"/>
                    <a:lumOff val="35000"/>
                  </a:schemeClr>
                </a:solidFill>
              </a:rPr>
              <a:t>, Winkel, </a:t>
            </a:r>
            <a:r>
              <a:rPr lang="de-DE" sz="1300" dirty="0" smtClean="0">
                <a:solidFill>
                  <a:schemeClr val="tx1">
                    <a:lumMod val="65000"/>
                    <a:lumOff val="35000"/>
                  </a:schemeClr>
                </a:solidFill>
              </a:rPr>
              <a:t>Streichmaß, Säge, Stemmeisen) und stellen Teile nach den Fertigungsunterlagen her. </a:t>
            </a: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übernehmen Verantwortung </a:t>
            </a:r>
            <a:r>
              <a:rPr lang="de-DE" sz="1300" dirty="0">
                <a:solidFill>
                  <a:schemeClr val="tx1">
                    <a:lumMod val="65000"/>
                    <a:lumOff val="35000"/>
                  </a:schemeClr>
                </a:solidFill>
              </a:rPr>
              <a:t>für die Sicherheit am Arbeitsplatz </a:t>
            </a:r>
            <a:r>
              <a:rPr lang="de-DE" sz="1300" dirty="0" smtClean="0">
                <a:solidFill>
                  <a:schemeClr val="tx1">
                    <a:lumMod val="65000"/>
                    <a:lumOff val="35000"/>
                  </a:schemeClr>
                </a:solidFill>
              </a:rPr>
              <a:t>(Vorschriften und Unfallverhütungsvorschriften).</a:t>
            </a:r>
          </a:p>
          <a:p>
            <a:pPr marL="171450" indent="-171450" algn="l">
              <a:lnSpc>
                <a:spcPct val="110000"/>
              </a:lnSpc>
              <a:buFont typeface="Wingdings" panose="05000000000000000000" pitchFamily="2" charset="2"/>
              <a:buChar char="§"/>
            </a:pPr>
            <a:r>
              <a:rPr lang="de-DE" sz="1300" dirty="0" smtClean="0">
                <a:solidFill>
                  <a:schemeClr val="tx1">
                    <a:lumMod val="65000"/>
                    <a:lumOff val="35000"/>
                  </a:schemeClr>
                </a:solidFill>
              </a:rPr>
              <a:t>kontrollieren </a:t>
            </a:r>
            <a:r>
              <a:rPr lang="de-DE" sz="1300" dirty="0">
                <a:solidFill>
                  <a:schemeClr val="tx1">
                    <a:lumMod val="65000"/>
                    <a:lumOff val="35000"/>
                  </a:schemeClr>
                </a:solidFill>
              </a:rPr>
              <a:t>und bewerten ihre Arbeitsergebnisse (Produkt, Prozess) nach vorgegebenen Qualitätskriterien. </a:t>
            </a: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pic>
        <p:nvPicPr>
          <p:cNvPr id="5" name="Grafik 4"/>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084168" y="548680"/>
            <a:ext cx="2492300" cy="1805359"/>
          </a:xfrm>
          <a:prstGeom prst="rect">
            <a:avLst/>
          </a:prstGeom>
          <a:noFill/>
          <a:ln>
            <a:noFill/>
          </a:ln>
        </p:spPr>
      </p:pic>
    </p:spTree>
    <p:extLst>
      <p:ext uri="{BB962C8B-B14F-4D97-AF65-F5344CB8AC3E}">
        <p14:creationId xmlns:p14="http://schemas.microsoft.com/office/powerpoint/2010/main" val="1059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Im Austausch: Lehrcafé </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Marketing und Verkauf i. V. </a:t>
            </a:r>
            <a:r>
              <a:rPr lang="de-DE" sz="1200" dirty="0">
                <a:solidFill>
                  <a:schemeClr val="tx1">
                    <a:lumMod val="65000"/>
                    <a:lumOff val="35000"/>
                  </a:schemeClr>
                </a:solidFill>
              </a:rPr>
              <a:t>m. </a:t>
            </a:r>
            <a:r>
              <a:rPr lang="de-DE" sz="1200" dirty="0" smtClean="0">
                <a:solidFill>
                  <a:schemeClr val="tx1">
                    <a:lumMod val="65000"/>
                    <a:lumOff val="35000"/>
                  </a:schemeClr>
                </a:solidFill>
              </a:rPr>
              <a:t>Speisenherstellung</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a:solidFill>
                  <a:schemeClr val="tx1">
                    <a:lumMod val="65000"/>
                    <a:lumOff val="35000"/>
                  </a:schemeClr>
                </a:solidFill>
              </a:rPr>
              <a:t>An einem oder auch mehreren Tagen im Advent laden die Schülerinnen und Schüler des </a:t>
            </a:r>
            <a:r>
              <a:rPr lang="de-DE" sz="1200" dirty="0" smtClean="0">
                <a:solidFill>
                  <a:schemeClr val="tx1">
                    <a:lumMod val="65000"/>
                    <a:lumOff val="35000"/>
                  </a:schemeClr>
                </a:solidFill>
              </a:rPr>
              <a:t>Berufsvorbereitungsjahrs </a:t>
            </a:r>
            <a:r>
              <a:rPr lang="de-DE" sz="1200" dirty="0">
                <a:solidFill>
                  <a:schemeClr val="tx1">
                    <a:lumMod val="65000"/>
                    <a:lumOff val="35000"/>
                  </a:schemeClr>
                </a:solidFill>
              </a:rPr>
              <a:t>und/oder der Berufsintegrationsklassen alle Lehrkräfte </a:t>
            </a:r>
            <a:r>
              <a:rPr lang="de-DE" sz="1200" dirty="0" smtClean="0">
                <a:solidFill>
                  <a:schemeClr val="tx1">
                    <a:lumMod val="65000"/>
                    <a:lumOff val="35000"/>
                  </a:schemeClr>
                </a:solidFill>
              </a:rPr>
              <a:t>sowie </a:t>
            </a:r>
            <a:r>
              <a:rPr lang="de-DE" sz="1200" dirty="0">
                <a:solidFill>
                  <a:schemeClr val="tx1">
                    <a:lumMod val="65000"/>
                    <a:lumOff val="35000"/>
                  </a:schemeClr>
                </a:solidFill>
              </a:rPr>
              <a:t>Mitschülerinnen und </a:t>
            </a:r>
            <a:r>
              <a:rPr lang="de-DE" sz="1200" dirty="0" smtClean="0">
                <a:solidFill>
                  <a:schemeClr val="tx1">
                    <a:lumMod val="65000"/>
                    <a:lumOff val="35000"/>
                  </a:schemeClr>
                </a:solidFill>
              </a:rPr>
              <a:t>-schüler </a:t>
            </a:r>
            <a:r>
              <a:rPr lang="de-DE" sz="1200" dirty="0">
                <a:solidFill>
                  <a:schemeClr val="tx1">
                    <a:lumMod val="65000"/>
                    <a:lumOff val="35000"/>
                  </a:schemeClr>
                </a:solidFill>
              </a:rPr>
              <a:t>zu adventlichem Gebäck und Getränken in das </a:t>
            </a:r>
            <a:r>
              <a:rPr lang="de-DE" sz="1200" dirty="0" smtClean="0">
                <a:solidFill>
                  <a:schemeClr val="tx1">
                    <a:lumMod val="65000"/>
                    <a:lumOff val="35000"/>
                  </a:schemeClr>
                </a:solidFill>
              </a:rPr>
              <a:t>Lehrcafé </a:t>
            </a:r>
            <a:r>
              <a:rPr lang="de-DE" sz="1200" dirty="0">
                <a:solidFill>
                  <a:schemeClr val="tx1">
                    <a:lumMod val="65000"/>
                    <a:lumOff val="35000"/>
                  </a:schemeClr>
                </a:solidFill>
              </a:rPr>
              <a:t>der Schule ein. </a:t>
            </a:r>
            <a:endParaRPr lang="de-DE" sz="1200" dirty="0" smtClean="0">
              <a:solidFill>
                <a:schemeClr val="tx1">
                  <a:lumMod val="65000"/>
                  <a:lumOff val="35000"/>
                </a:schemeClr>
              </a:solidFill>
            </a:endParaRP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lvl="0" indent="-174625" algn="l">
              <a:lnSpc>
                <a:spcPct val="110000"/>
              </a:lnSpc>
              <a:buFont typeface="Wingdings" pitchFamily="2" charset="2"/>
              <a:buChar char="§"/>
            </a:pPr>
            <a:r>
              <a:rPr lang="de-DE" sz="1200" dirty="0">
                <a:solidFill>
                  <a:schemeClr val="tx1">
                    <a:lumMod val="65000"/>
                    <a:lumOff val="35000"/>
                  </a:schemeClr>
                </a:solidFill>
              </a:rPr>
              <a:t>dekorieren das schuleigene Lehrcafé.</a:t>
            </a:r>
          </a:p>
          <a:p>
            <a:pPr marL="174625" lvl="0" indent="-174625" algn="l">
              <a:lnSpc>
                <a:spcPct val="110000"/>
              </a:lnSpc>
              <a:buFont typeface="Wingdings" pitchFamily="2" charset="2"/>
              <a:buChar char="§"/>
            </a:pPr>
            <a:r>
              <a:rPr lang="de-DE" sz="1200" dirty="0">
                <a:solidFill>
                  <a:schemeClr val="tx1">
                    <a:lumMod val="65000"/>
                    <a:lumOff val="35000"/>
                  </a:schemeClr>
                </a:solidFill>
              </a:rPr>
              <a:t>informieren die Lehrkräfte und Mitschülerinnen und -schüler über die Veranstaltung </a:t>
            </a:r>
            <a:r>
              <a:rPr lang="de-DE" sz="1200" dirty="0" smtClean="0">
                <a:solidFill>
                  <a:schemeClr val="tx1">
                    <a:lumMod val="65000"/>
                    <a:lumOff val="35000"/>
                  </a:schemeClr>
                </a:solidFill>
              </a:rPr>
              <a:t>mithilfe </a:t>
            </a:r>
            <a:r>
              <a:rPr lang="de-DE" sz="1200" dirty="0">
                <a:solidFill>
                  <a:schemeClr val="tx1">
                    <a:lumMod val="65000"/>
                    <a:lumOff val="35000"/>
                  </a:schemeClr>
                </a:solidFill>
              </a:rPr>
              <a:t>geeigneter Medien. </a:t>
            </a:r>
          </a:p>
          <a:p>
            <a:pPr marL="174625" lvl="0" indent="-174625" algn="l">
              <a:lnSpc>
                <a:spcPct val="110000"/>
              </a:lnSpc>
              <a:buFont typeface="Wingdings" pitchFamily="2" charset="2"/>
              <a:buChar char="§"/>
            </a:pPr>
            <a:r>
              <a:rPr lang="de-DE" sz="1200" dirty="0">
                <a:solidFill>
                  <a:schemeClr val="tx1">
                    <a:lumMod val="65000"/>
                    <a:lumOff val="35000"/>
                  </a:schemeClr>
                </a:solidFill>
              </a:rPr>
              <a:t>bereiten Getränke und Gebäck vor.</a:t>
            </a:r>
          </a:p>
          <a:p>
            <a:pPr marL="174625" lvl="0" indent="-174625" algn="l">
              <a:lnSpc>
                <a:spcPct val="110000"/>
              </a:lnSpc>
              <a:buFont typeface="Wingdings" pitchFamily="2" charset="2"/>
              <a:buChar char="§"/>
            </a:pPr>
            <a:r>
              <a:rPr lang="de-DE" sz="1200" dirty="0">
                <a:solidFill>
                  <a:schemeClr val="tx1">
                    <a:lumMod val="65000"/>
                    <a:lumOff val="35000"/>
                  </a:schemeClr>
                </a:solidFill>
              </a:rPr>
              <a:t>verpacken Gebäck und Pralinen sowie Schokolade und gestalten die Verkaufstheke sowie Verkaufsregale.</a:t>
            </a:r>
          </a:p>
          <a:p>
            <a:pPr marL="174625" lvl="0" indent="-174625" algn="l">
              <a:lnSpc>
                <a:spcPct val="110000"/>
              </a:lnSpc>
              <a:buFont typeface="Wingdings" pitchFamily="2" charset="2"/>
              <a:buChar char="§"/>
            </a:pPr>
            <a:r>
              <a:rPr lang="de-DE" sz="1200" dirty="0">
                <a:solidFill>
                  <a:schemeClr val="tx1">
                    <a:lumMod val="65000"/>
                    <a:lumOff val="35000"/>
                  </a:schemeClr>
                </a:solidFill>
              </a:rPr>
              <a:t>begrüßen und bedienen die Gäste situationsgerecht. </a:t>
            </a:r>
          </a:p>
          <a:p>
            <a:pPr marL="174625" lvl="0" indent="-174625" algn="l">
              <a:lnSpc>
                <a:spcPct val="110000"/>
              </a:lnSpc>
              <a:buFont typeface="Wingdings" pitchFamily="2" charset="2"/>
              <a:buChar char="§"/>
            </a:pPr>
            <a:r>
              <a:rPr lang="de-DE" sz="1200" dirty="0">
                <a:solidFill>
                  <a:schemeClr val="tx1">
                    <a:lumMod val="65000"/>
                    <a:lumOff val="35000"/>
                  </a:schemeClr>
                </a:solidFill>
              </a:rPr>
              <a:t>räumen gemeinsam auf und reinigen den Raum.</a:t>
            </a:r>
          </a:p>
          <a:p>
            <a:pPr marL="174625" lvl="0" indent="-174625" algn="l">
              <a:lnSpc>
                <a:spcPct val="110000"/>
              </a:lnSpc>
              <a:buFont typeface="Wingdings" pitchFamily="2" charset="2"/>
              <a:buChar char="§"/>
            </a:pPr>
            <a:r>
              <a:rPr lang="de-DE" sz="1200" dirty="0">
                <a:solidFill>
                  <a:schemeClr val="tx1">
                    <a:lumMod val="65000"/>
                    <a:lumOff val="35000"/>
                  </a:schemeClr>
                </a:solidFill>
              </a:rPr>
              <a:t>übergeben den Reinerlös als Spende an einen guten Zweck.</a:t>
            </a:r>
          </a:p>
          <a:p>
            <a:pPr marL="174625" lvl="0" indent="-174625" algn="l">
              <a:lnSpc>
                <a:spcPct val="110000"/>
              </a:lnSpc>
              <a:buFont typeface="Wingdings" pitchFamily="2" charset="2"/>
              <a:buChar char="§"/>
            </a:pPr>
            <a:r>
              <a:rPr lang="de-DE" sz="1200" dirty="0">
                <a:solidFill>
                  <a:schemeClr val="tx1">
                    <a:lumMod val="65000"/>
                    <a:lumOff val="35000"/>
                  </a:schemeClr>
                </a:solidFill>
              </a:rPr>
              <a:t>verfassen einen Bericht über das Lehrcafé für den Jahresbericht und die Homepage.</a:t>
            </a: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1990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Im Austausch: Lehrcafé</a:t>
            </a:r>
            <a:endParaRPr lang="de-DE" dirty="0"/>
          </a:p>
        </p:txBody>
      </p:sp>
      <p:sp>
        <p:nvSpPr>
          <p:cNvPr id="4" name="Untertitel 2"/>
          <p:cNvSpPr txBox="1">
            <a:spLocks/>
          </p:cNvSpPr>
          <p:nvPr/>
        </p:nvSpPr>
        <p:spPr>
          <a:xfrm>
            <a:off x="467544" y="1556792"/>
            <a:ext cx="8424936" cy="5301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Information/Planung/Entscheidung</a:t>
            </a:r>
            <a:endParaRPr lang="de-DE" sz="1400" i="1" dirty="0">
              <a:solidFill>
                <a:srgbClr val="009999"/>
              </a:solidFill>
            </a:endParaRPr>
          </a:p>
          <a:p>
            <a:pPr algn="l"/>
            <a:endParaRPr lang="de-DE" sz="600" dirty="0" smtClean="0"/>
          </a:p>
          <a:p>
            <a:pPr algn="l">
              <a:lnSpc>
                <a:spcPct val="120000"/>
              </a:lnSpc>
            </a:pPr>
            <a:r>
              <a:rPr lang="de-DE" sz="1200" dirty="0" smtClean="0">
                <a:solidFill>
                  <a:schemeClr val="tx1">
                    <a:lumMod val="65000"/>
                    <a:lumOff val="35000"/>
                  </a:schemeClr>
                </a:solidFill>
              </a:rPr>
              <a:t>Die Schülerinnen und Schüler  </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sammeln Ideen, wie der Raum, die Fenster und die Tische dekoriert werden </a:t>
            </a:r>
            <a:r>
              <a:rPr lang="de-DE" sz="1200" dirty="0" smtClean="0">
                <a:solidFill>
                  <a:schemeClr val="tx1">
                    <a:lumMod val="65000"/>
                    <a:lumOff val="35000"/>
                  </a:schemeClr>
                </a:solidFill>
              </a:rPr>
              <a:t>könnten </a:t>
            </a:r>
            <a:r>
              <a:rPr lang="de-DE" sz="1200" dirty="0">
                <a:solidFill>
                  <a:schemeClr val="tx1">
                    <a:lumMod val="65000"/>
                    <a:lumOff val="35000"/>
                  </a:schemeClr>
                </a:solidFill>
              </a:rPr>
              <a:t>(Internet, Broschüren und Zeitschriften, z</a:t>
            </a:r>
            <a:r>
              <a:rPr lang="de-DE" sz="1200" dirty="0" smtClean="0">
                <a:solidFill>
                  <a:schemeClr val="tx1">
                    <a:lumMod val="65000"/>
                    <a:lumOff val="35000"/>
                  </a:schemeClr>
                </a:solidFill>
              </a:rPr>
              <a:t>. T</a:t>
            </a:r>
            <a:r>
              <a:rPr lang="de-DE" sz="1200" dirty="0">
                <a:solidFill>
                  <a:schemeClr val="tx1">
                    <a:lumMod val="65000"/>
                    <a:lumOff val="35000"/>
                  </a:schemeClr>
                </a:solidFill>
              </a:rPr>
              <a:t>. Erfahrungen der Schüler). </a:t>
            </a:r>
          </a:p>
          <a:p>
            <a:pPr marL="174625" lvl="0" indent="-174625" algn="l">
              <a:lnSpc>
                <a:spcPct val="120000"/>
              </a:lnSpc>
              <a:buFont typeface="Wingdings" pitchFamily="2" charset="2"/>
              <a:buChar char="§"/>
            </a:pPr>
            <a:r>
              <a:rPr lang="de-DE" sz="1200" dirty="0">
                <a:solidFill>
                  <a:schemeClr val="tx1">
                    <a:lumMod val="65000"/>
                    <a:lumOff val="35000"/>
                  </a:schemeClr>
                </a:solidFill>
              </a:rPr>
              <a:t>entscheiden, welche Farbe(n) allgemein vorherrschen </a:t>
            </a:r>
            <a:r>
              <a:rPr lang="de-DE" sz="1200" dirty="0" smtClean="0">
                <a:solidFill>
                  <a:schemeClr val="tx1">
                    <a:lumMod val="65000"/>
                    <a:lumOff val="35000"/>
                  </a:schemeClr>
                </a:solidFill>
              </a:rPr>
              <a:t>soll(en).</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entscheiden, welche Materialien verwendet werden.</a:t>
            </a:r>
          </a:p>
          <a:p>
            <a:pPr marL="174625" lvl="0" indent="-174625" algn="l">
              <a:lnSpc>
                <a:spcPct val="120000"/>
              </a:lnSpc>
              <a:buFont typeface="Wingdings" pitchFamily="2" charset="2"/>
              <a:buChar char="§"/>
            </a:pPr>
            <a:r>
              <a:rPr lang="de-DE" sz="1200" dirty="0">
                <a:solidFill>
                  <a:schemeClr val="tx1">
                    <a:lumMod val="65000"/>
                    <a:lumOff val="35000"/>
                  </a:schemeClr>
                </a:solidFill>
              </a:rPr>
              <a:t>wählen gemeinsam Dekorationsvorschläge aus.</a:t>
            </a:r>
          </a:p>
          <a:p>
            <a:pPr marL="174625" lvl="0" indent="-174625" algn="l">
              <a:lnSpc>
                <a:spcPct val="120000"/>
              </a:lnSpc>
              <a:buFont typeface="Wingdings" pitchFamily="2" charset="2"/>
              <a:buChar char="§"/>
            </a:pPr>
            <a:r>
              <a:rPr lang="de-DE" sz="1200" dirty="0">
                <a:solidFill>
                  <a:schemeClr val="tx1">
                    <a:lumMod val="65000"/>
                    <a:lumOff val="35000"/>
                  </a:schemeClr>
                </a:solidFill>
              </a:rPr>
              <a:t>wählen aus vorgegebenen Rezepturen Gebäcke und Getränke aus, die sie herstellen werden.</a:t>
            </a:r>
          </a:p>
          <a:p>
            <a:pPr algn="l"/>
            <a:endParaRPr lang="de-DE" sz="1400" dirty="0"/>
          </a:p>
          <a:p>
            <a:pPr algn="l"/>
            <a:r>
              <a:rPr lang="de-DE" sz="1400" i="1" dirty="0" smtClean="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smtClean="0">
                <a:solidFill>
                  <a:schemeClr val="tx1">
                    <a:lumMod val="65000"/>
                    <a:lumOff val="35000"/>
                  </a:schemeClr>
                </a:solidFill>
              </a:rPr>
              <a:t>gestalten </a:t>
            </a:r>
            <a:r>
              <a:rPr lang="de-DE" sz="1200" dirty="0">
                <a:solidFill>
                  <a:schemeClr val="tx1">
                    <a:lumMod val="65000"/>
                    <a:lumOff val="35000"/>
                  </a:schemeClr>
                </a:solidFill>
              </a:rPr>
              <a:t>am </a:t>
            </a:r>
            <a:r>
              <a:rPr lang="de-DE" sz="1200" dirty="0" smtClean="0">
                <a:solidFill>
                  <a:schemeClr val="tx1">
                    <a:lumMod val="65000"/>
                    <a:lumOff val="35000"/>
                  </a:schemeClr>
                </a:solidFill>
              </a:rPr>
              <a:t>Computer Flyer </a:t>
            </a:r>
            <a:r>
              <a:rPr lang="de-DE" sz="1200" dirty="0">
                <a:solidFill>
                  <a:schemeClr val="tx1">
                    <a:lumMod val="65000"/>
                    <a:lumOff val="35000"/>
                  </a:schemeClr>
                </a:solidFill>
              </a:rPr>
              <a:t>und Werbeplakate, die im Schulhaus verteilt bzw. aufgehängt </a:t>
            </a:r>
            <a:r>
              <a:rPr lang="de-DE" sz="1200" dirty="0" smtClean="0">
                <a:solidFill>
                  <a:schemeClr val="tx1">
                    <a:lumMod val="65000"/>
                    <a:lumOff val="35000"/>
                  </a:schemeClr>
                </a:solidFill>
              </a:rPr>
              <a:t>werden.</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erstellen </a:t>
            </a:r>
            <a:r>
              <a:rPr lang="de-DE" sz="1200" dirty="0" smtClean="0">
                <a:solidFill>
                  <a:schemeClr val="tx1">
                    <a:lumMod val="65000"/>
                    <a:lumOff val="35000"/>
                  </a:schemeClr>
                </a:solidFill>
              </a:rPr>
              <a:t>Einkaufslisten, richten </a:t>
            </a:r>
            <a:r>
              <a:rPr lang="de-DE" sz="1200" dirty="0">
                <a:solidFill>
                  <a:schemeClr val="tx1">
                    <a:lumMod val="65000"/>
                    <a:lumOff val="35000"/>
                  </a:schemeClr>
                </a:solidFill>
              </a:rPr>
              <a:t>die Dekoration her und gestalten den </a:t>
            </a:r>
            <a:r>
              <a:rPr lang="de-DE" sz="1200" dirty="0" smtClean="0">
                <a:solidFill>
                  <a:schemeClr val="tx1">
                    <a:lumMod val="65000"/>
                    <a:lumOff val="35000"/>
                  </a:schemeClr>
                </a:solidFill>
              </a:rPr>
              <a:t>Raum.</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decken die Tische </a:t>
            </a:r>
            <a:r>
              <a:rPr lang="de-DE" sz="1200" dirty="0" smtClean="0">
                <a:solidFill>
                  <a:schemeClr val="tx1">
                    <a:lumMod val="65000"/>
                    <a:lumOff val="35000"/>
                  </a:schemeClr>
                </a:solidFill>
              </a:rPr>
              <a:t>festlich ein und gestalten </a:t>
            </a:r>
            <a:r>
              <a:rPr lang="de-DE" sz="1200" dirty="0">
                <a:solidFill>
                  <a:schemeClr val="tx1">
                    <a:lumMod val="65000"/>
                    <a:lumOff val="35000"/>
                  </a:schemeClr>
                </a:solidFill>
              </a:rPr>
              <a:t>eine Preisliste am </a:t>
            </a:r>
            <a:r>
              <a:rPr lang="de-DE" sz="1200" dirty="0" smtClean="0">
                <a:solidFill>
                  <a:schemeClr val="tx1">
                    <a:lumMod val="65000"/>
                    <a:lumOff val="35000"/>
                  </a:schemeClr>
                </a:solidFill>
              </a:rPr>
              <a:t>Computer.</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berechnen Rezepturen für die ausgewählten Plätzchen, Muffins und Lebkuchen sowie für </a:t>
            </a:r>
            <a:r>
              <a:rPr lang="de-DE" sz="1200" dirty="0" smtClean="0">
                <a:solidFill>
                  <a:schemeClr val="tx1">
                    <a:lumMod val="65000"/>
                    <a:lumOff val="35000"/>
                  </a:schemeClr>
                </a:solidFill>
              </a:rPr>
              <a:t>Kinderpunsch. </a:t>
            </a:r>
            <a:endParaRPr lang="de-DE" sz="1200" dirty="0">
              <a:solidFill>
                <a:schemeClr val="tx1">
                  <a:lumMod val="65000"/>
                  <a:lumOff val="35000"/>
                </a:schemeClr>
              </a:solidFill>
            </a:endParaRPr>
          </a:p>
          <a:p>
            <a:pPr marL="174625" indent="-174625" algn="l">
              <a:lnSpc>
                <a:spcPct val="120000"/>
              </a:lnSpc>
              <a:buFont typeface="Wingdings" pitchFamily="2" charset="2"/>
              <a:buChar char="§"/>
            </a:pPr>
            <a:r>
              <a:rPr lang="de-DE" sz="1200" dirty="0" smtClean="0">
                <a:solidFill>
                  <a:schemeClr val="tx1">
                    <a:lumMod val="65000"/>
                    <a:lumOff val="35000"/>
                  </a:schemeClr>
                </a:solidFill>
              </a:rPr>
              <a:t>wählen </a:t>
            </a:r>
            <a:r>
              <a:rPr lang="de-DE" sz="1200" dirty="0">
                <a:solidFill>
                  <a:schemeClr val="tx1">
                    <a:lumMod val="65000"/>
                    <a:lumOff val="35000"/>
                  </a:schemeClr>
                </a:solidFill>
              </a:rPr>
              <a:t>Musik </a:t>
            </a:r>
            <a:r>
              <a:rPr lang="de-DE" sz="1200" dirty="0" smtClean="0">
                <a:solidFill>
                  <a:schemeClr val="tx1">
                    <a:lumMod val="65000"/>
                    <a:lumOff val="35000"/>
                  </a:schemeClr>
                </a:solidFill>
              </a:rPr>
              <a:t>aus, gestalten </a:t>
            </a:r>
            <a:r>
              <a:rPr lang="de-DE" sz="1200" dirty="0">
                <a:solidFill>
                  <a:schemeClr val="tx1">
                    <a:lumMod val="65000"/>
                    <a:lumOff val="35000"/>
                  </a:schemeClr>
                </a:solidFill>
              </a:rPr>
              <a:t>die </a:t>
            </a:r>
            <a:r>
              <a:rPr lang="de-DE" sz="1200" dirty="0" smtClean="0">
                <a:solidFill>
                  <a:schemeClr val="tx1">
                    <a:lumMod val="65000"/>
                    <a:lumOff val="35000"/>
                  </a:schemeClr>
                </a:solidFill>
              </a:rPr>
              <a:t>Theke, backen </a:t>
            </a:r>
            <a:r>
              <a:rPr lang="de-DE" sz="1200" dirty="0">
                <a:solidFill>
                  <a:schemeClr val="tx1">
                    <a:lumMod val="65000"/>
                    <a:lumOff val="35000"/>
                  </a:schemeClr>
                </a:solidFill>
              </a:rPr>
              <a:t>die Gebäcke und kochen den Kinderpunsch </a:t>
            </a:r>
            <a:r>
              <a:rPr lang="de-DE" sz="1200" dirty="0" smtClean="0">
                <a:solidFill>
                  <a:schemeClr val="tx1">
                    <a:lumMod val="65000"/>
                    <a:lumOff val="35000"/>
                  </a:schemeClr>
                </a:solidFill>
              </a:rPr>
              <a:t>sowie Kaffee.</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richten die Gebäcke an bzw. verpacken sie weihnachtlich zum </a:t>
            </a:r>
            <a:r>
              <a:rPr lang="de-DE" sz="1200" dirty="0" smtClean="0">
                <a:solidFill>
                  <a:schemeClr val="tx1">
                    <a:lumMod val="65000"/>
                    <a:lumOff val="35000"/>
                  </a:schemeClr>
                </a:solidFill>
              </a:rPr>
              <a:t>Verkauf.</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smtClean="0">
                <a:solidFill>
                  <a:schemeClr val="tx1">
                    <a:lumMod val="65000"/>
                    <a:lumOff val="35000"/>
                  </a:schemeClr>
                </a:solidFill>
              </a:rPr>
              <a:t>organisieren </a:t>
            </a:r>
            <a:r>
              <a:rPr lang="de-DE" sz="1200" dirty="0">
                <a:solidFill>
                  <a:schemeClr val="tx1">
                    <a:lumMod val="65000"/>
                    <a:lumOff val="35000"/>
                  </a:schemeClr>
                </a:solidFill>
              </a:rPr>
              <a:t>den Cafébetrieb am </a:t>
            </a:r>
            <a:r>
              <a:rPr lang="de-DE" sz="1200" dirty="0" smtClean="0">
                <a:solidFill>
                  <a:schemeClr val="tx1">
                    <a:lumMod val="65000"/>
                    <a:lumOff val="35000"/>
                  </a:schemeClr>
                </a:solidFill>
              </a:rPr>
              <a:t>Veranstaltungstag.</a:t>
            </a:r>
            <a:endParaRPr lang="de-DE" sz="1200" dirty="0">
              <a:solidFill>
                <a:schemeClr val="tx1">
                  <a:lumMod val="65000"/>
                  <a:lumOff val="35000"/>
                </a:schemeClr>
              </a:solidFill>
            </a:endParaRP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71532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smtClean="0"/>
              <a:t>Impressum</a:t>
            </a:r>
            <a:endParaRPr lang="de-DE" dirty="0"/>
          </a:p>
        </p:txBody>
      </p:sp>
      <p:sp>
        <p:nvSpPr>
          <p:cNvPr id="4" name="Rechteck 3"/>
          <p:cNvSpPr/>
          <p:nvPr/>
        </p:nvSpPr>
        <p:spPr>
          <a:xfrm>
            <a:off x="262538" y="1587564"/>
            <a:ext cx="8640960" cy="4939814"/>
          </a:xfrm>
          <a:prstGeom prst="rect">
            <a:avLst/>
          </a:prstGeom>
        </p:spPr>
        <p:txBody>
          <a:bodyPr wrap="square">
            <a:spAutoFit/>
          </a:bodyPr>
          <a:lstStyle/>
          <a:p>
            <a:r>
              <a:rPr lang="de-DE" sz="1200" dirty="0">
                <a:latin typeface="Arial" pitchFamily="34" charset="0"/>
                <a:cs typeface="Arial" pitchFamily="34" charset="0"/>
              </a:rPr>
              <a:t>Erarbeitet im Auftrag des Bayerischen Staatsministeriums für Unterricht und </a:t>
            </a:r>
            <a:r>
              <a:rPr lang="de-DE" sz="1200" dirty="0" smtClean="0">
                <a:latin typeface="Arial" pitchFamily="34" charset="0"/>
                <a:cs typeface="Arial" pitchFamily="34" charset="0"/>
              </a:rPr>
              <a:t>Kultus</a:t>
            </a:r>
          </a:p>
          <a:p>
            <a:endParaRPr lang="de-DE" sz="1200" dirty="0">
              <a:latin typeface="Arial" pitchFamily="34" charset="0"/>
              <a:cs typeface="Arial" pitchFamily="34" charset="0"/>
            </a:endParaRPr>
          </a:p>
          <a:p>
            <a:r>
              <a:rPr lang="de-DE" sz="1200" b="1" dirty="0">
                <a:latin typeface="Arial" pitchFamily="34" charset="0"/>
                <a:cs typeface="Arial" pitchFamily="34" charset="0"/>
              </a:rPr>
              <a:t>Leitung des Arbeitskreises</a:t>
            </a:r>
          </a:p>
          <a:p>
            <a:r>
              <a:rPr lang="de-DE" sz="1200" dirty="0">
                <a:latin typeface="Arial" pitchFamily="34" charset="0"/>
                <a:cs typeface="Arial" pitchFamily="34" charset="0"/>
              </a:rPr>
              <a:t>Martina Hoffmann </a:t>
            </a:r>
            <a:r>
              <a:rPr lang="de-DE" sz="1200" dirty="0" smtClean="0">
                <a:latin typeface="Arial" pitchFamily="34" charset="0"/>
                <a:cs typeface="Arial" pitchFamily="34" charset="0"/>
              </a:rPr>
              <a:t>	Staatsinstitut </a:t>
            </a:r>
            <a:r>
              <a:rPr lang="de-DE" sz="1200" dirty="0">
                <a:latin typeface="Arial" pitchFamily="34" charset="0"/>
                <a:cs typeface="Arial" pitchFamily="34" charset="0"/>
              </a:rPr>
              <a:t>für Schulqualität und Bildungsforschung</a:t>
            </a:r>
          </a:p>
          <a:p>
            <a:endParaRPr lang="de-DE" sz="1200" dirty="0" smtClean="0">
              <a:latin typeface="Arial" pitchFamily="34" charset="0"/>
              <a:cs typeface="Arial" pitchFamily="34" charset="0"/>
            </a:endParaRPr>
          </a:p>
          <a:p>
            <a:r>
              <a:rPr lang="de-DE" sz="1200" b="1" dirty="0" smtClean="0">
                <a:latin typeface="Arial" pitchFamily="34" charset="0"/>
                <a:cs typeface="Arial" pitchFamily="34" charset="0"/>
              </a:rPr>
              <a:t>Redaktion</a:t>
            </a:r>
            <a:endParaRPr lang="de-DE" sz="1200" b="1" dirty="0">
              <a:latin typeface="Arial" pitchFamily="34" charset="0"/>
              <a:cs typeface="Arial" pitchFamily="34" charset="0"/>
            </a:endParaRPr>
          </a:p>
          <a:p>
            <a:r>
              <a:rPr lang="de-DE" sz="1200" dirty="0" smtClean="0">
                <a:latin typeface="Arial" pitchFamily="34" charset="0"/>
                <a:cs typeface="Arial" pitchFamily="34" charset="0"/>
              </a:rPr>
              <a:t>Bernd Schuster 	Staatliches </a:t>
            </a:r>
            <a:r>
              <a:rPr lang="de-DE" sz="1200" dirty="0">
                <a:latin typeface="Arial" pitchFamily="34" charset="0"/>
                <a:cs typeface="Arial" pitchFamily="34" charset="0"/>
              </a:rPr>
              <a:t>Berufliches Schulzentrum Kelheim</a:t>
            </a:r>
          </a:p>
          <a:p>
            <a:endParaRPr lang="de-DE" sz="1200" dirty="0" smtClean="0">
              <a:latin typeface="Arial" pitchFamily="34" charset="0"/>
              <a:cs typeface="Arial" pitchFamily="34" charset="0"/>
            </a:endParaRPr>
          </a:p>
          <a:p>
            <a:r>
              <a:rPr lang="de-DE" sz="1200" b="1" dirty="0" smtClean="0">
                <a:latin typeface="Arial" pitchFamily="34" charset="0"/>
                <a:cs typeface="Arial" pitchFamily="34" charset="0"/>
              </a:rPr>
              <a:t>Mitglieder </a:t>
            </a:r>
            <a:r>
              <a:rPr lang="de-DE" sz="1200" b="1" dirty="0">
                <a:latin typeface="Arial" pitchFamily="34" charset="0"/>
                <a:cs typeface="Arial" pitchFamily="34" charset="0"/>
              </a:rPr>
              <a:t>des Arbeitskreises</a:t>
            </a:r>
          </a:p>
          <a:p>
            <a:r>
              <a:rPr lang="de-DE" sz="1200" dirty="0" smtClean="0">
                <a:latin typeface="Arial" pitchFamily="34" charset="0"/>
                <a:cs typeface="Arial" pitchFamily="34" charset="0"/>
              </a:rPr>
              <a:t>André </a:t>
            </a:r>
            <a:r>
              <a:rPr lang="de-DE" sz="1200" dirty="0" err="1" smtClean="0">
                <a:latin typeface="Arial" pitchFamily="34" charset="0"/>
                <a:cs typeface="Arial" pitchFamily="34" charset="0"/>
              </a:rPr>
              <a:t>Bocklisch</a:t>
            </a:r>
            <a:r>
              <a:rPr lang="de-DE" sz="1200" dirty="0" smtClean="0">
                <a:latin typeface="Arial" pitchFamily="34" charset="0"/>
                <a:cs typeface="Arial" pitchFamily="34" charset="0"/>
              </a:rPr>
              <a:t> 	Berufliches Schulzentrum Kronach</a:t>
            </a:r>
          </a:p>
          <a:p>
            <a:r>
              <a:rPr lang="de-DE" sz="1200" dirty="0" smtClean="0">
                <a:latin typeface="Arial" pitchFamily="34" charset="0"/>
                <a:cs typeface="Arial" pitchFamily="34" charset="0"/>
              </a:rPr>
              <a:t>Yasmin Gietl		</a:t>
            </a:r>
            <a:r>
              <a:rPr lang="de-DE" sz="1200" dirty="0">
                <a:latin typeface="Arial" pitchFamily="34" charset="0"/>
                <a:cs typeface="Arial" pitchFamily="34" charset="0"/>
              </a:rPr>
              <a:t>Staatliche Berufsschule Weilheim</a:t>
            </a:r>
          </a:p>
          <a:p>
            <a:r>
              <a:rPr lang="de-DE" sz="1200" dirty="0">
                <a:latin typeface="Arial" pitchFamily="34" charset="0"/>
                <a:cs typeface="Arial" pitchFamily="34" charset="0"/>
              </a:rPr>
              <a:t>Ute </a:t>
            </a:r>
            <a:r>
              <a:rPr lang="de-DE" sz="1200" dirty="0" err="1">
                <a:latin typeface="Arial" pitchFamily="34" charset="0"/>
                <a:cs typeface="Arial" pitchFamily="34" charset="0"/>
              </a:rPr>
              <a:t>Hentschirsch-Gall</a:t>
            </a:r>
            <a:r>
              <a:rPr lang="de-DE" sz="1200" dirty="0">
                <a:latin typeface="Arial" pitchFamily="34" charset="0"/>
                <a:cs typeface="Arial" pitchFamily="34" charset="0"/>
              </a:rPr>
              <a:t> </a:t>
            </a:r>
            <a:r>
              <a:rPr lang="de-DE" sz="1200" dirty="0">
                <a:latin typeface="Arial" pitchFamily="34" charset="0"/>
                <a:cs typeface="Arial" pitchFamily="34" charset="0"/>
              </a:rPr>
              <a:t>	Staatliche </a:t>
            </a:r>
            <a:r>
              <a:rPr lang="de-DE" sz="1200" dirty="0">
                <a:latin typeface="Arial" pitchFamily="34" charset="0"/>
                <a:cs typeface="Arial" pitchFamily="34" charset="0"/>
              </a:rPr>
              <a:t>Berufsschule I </a:t>
            </a:r>
            <a:r>
              <a:rPr lang="de-DE" sz="1200" dirty="0">
                <a:latin typeface="Arial" pitchFamily="34" charset="0"/>
                <a:cs typeface="Arial" pitchFamily="34" charset="0"/>
              </a:rPr>
              <a:t>Straubing</a:t>
            </a:r>
          </a:p>
          <a:p>
            <a:r>
              <a:rPr lang="de-DE" sz="1200" dirty="0">
                <a:latin typeface="Arial" pitchFamily="34" charset="0"/>
                <a:cs typeface="Arial" pitchFamily="34" charset="0"/>
              </a:rPr>
              <a:t>Manfred </a:t>
            </a:r>
            <a:r>
              <a:rPr lang="de-DE" sz="1200" dirty="0" err="1">
                <a:latin typeface="Arial" pitchFamily="34" charset="0"/>
                <a:cs typeface="Arial" pitchFamily="34" charset="0"/>
              </a:rPr>
              <a:t>Hölzlwimmer</a:t>
            </a:r>
            <a:r>
              <a:rPr lang="de-DE" sz="1200" dirty="0">
                <a:latin typeface="Arial" pitchFamily="34" charset="0"/>
                <a:cs typeface="Arial" pitchFamily="34" charset="0"/>
              </a:rPr>
              <a:t>	Staatliche Berufsschule I Mühldorf a. Inn</a:t>
            </a:r>
          </a:p>
          <a:p>
            <a:r>
              <a:rPr lang="de-DE" sz="1200" dirty="0">
                <a:latin typeface="Arial" pitchFamily="34" charset="0"/>
                <a:cs typeface="Arial" pitchFamily="34" charset="0"/>
              </a:rPr>
              <a:t>Matthias Lang	</a:t>
            </a:r>
            <a:r>
              <a:rPr lang="de-DE" sz="1200" dirty="0">
                <a:latin typeface="Arial" pitchFamily="34" charset="0"/>
                <a:cs typeface="Arial" pitchFamily="34" charset="0"/>
              </a:rPr>
              <a:t>Berufliche Schulen Altötting</a:t>
            </a:r>
            <a:endParaRPr lang="de-DE" sz="1200" dirty="0">
              <a:latin typeface="Arial" pitchFamily="34" charset="0"/>
              <a:cs typeface="Arial" pitchFamily="34" charset="0"/>
            </a:endParaRPr>
          </a:p>
          <a:p>
            <a:r>
              <a:rPr lang="de-DE" sz="1200" dirty="0" smtClean="0">
                <a:latin typeface="Arial" pitchFamily="34" charset="0"/>
                <a:cs typeface="Arial" pitchFamily="34" charset="0"/>
              </a:rPr>
              <a:t>Karin Weber		Staatliche Berufsschule I Fürth</a:t>
            </a:r>
          </a:p>
          <a:p>
            <a:r>
              <a:rPr lang="de-DE" sz="1200" dirty="0" err="1">
                <a:latin typeface="Arial" pitchFamily="34" charset="0"/>
                <a:cs typeface="Arial" pitchFamily="34" charset="0"/>
              </a:rPr>
              <a:t>Lui</a:t>
            </a:r>
            <a:r>
              <a:rPr lang="de-DE" sz="1200" dirty="0">
                <a:latin typeface="Arial" pitchFamily="34" charset="0"/>
                <a:cs typeface="Arial" pitchFamily="34" charset="0"/>
              </a:rPr>
              <a:t> </a:t>
            </a:r>
            <a:r>
              <a:rPr lang="de-DE" sz="1200" dirty="0">
                <a:latin typeface="Arial" pitchFamily="34" charset="0"/>
                <a:cs typeface="Arial" pitchFamily="34" charset="0"/>
              </a:rPr>
              <a:t>Weid-Eilers</a:t>
            </a:r>
            <a:r>
              <a:rPr lang="de-DE" sz="1200" dirty="0" smtClean="0">
                <a:latin typeface="Arial" pitchFamily="34" charset="0"/>
                <a:cs typeface="Arial" pitchFamily="34" charset="0"/>
              </a:rPr>
              <a:t>	Berufliches </a:t>
            </a:r>
            <a:r>
              <a:rPr lang="de-DE" sz="1200" dirty="0">
                <a:latin typeface="Arial" pitchFamily="34" charset="0"/>
                <a:cs typeface="Arial" pitchFamily="34" charset="0"/>
              </a:rPr>
              <a:t>Schulzentrum Kronach</a:t>
            </a:r>
          </a:p>
          <a:p>
            <a:endParaRPr lang="de-DE" sz="1200" dirty="0" smtClean="0">
              <a:latin typeface="Arial" pitchFamily="34" charset="0"/>
              <a:cs typeface="Arial" pitchFamily="34" charset="0"/>
            </a:endParaRPr>
          </a:p>
          <a:p>
            <a:endParaRPr lang="de-DE" sz="1200" dirty="0">
              <a:latin typeface="Arial" pitchFamily="34" charset="0"/>
              <a:cs typeface="Arial" pitchFamily="34" charset="0"/>
            </a:endParaRPr>
          </a:p>
          <a:p>
            <a:r>
              <a:rPr lang="de-DE" sz="900" dirty="0">
                <a:latin typeface="Arial" pitchFamily="34" charset="0"/>
                <a:cs typeface="Arial" pitchFamily="34" charset="0"/>
              </a:rPr>
              <a:t>Herausgeber</a:t>
            </a:r>
          </a:p>
          <a:p>
            <a:r>
              <a:rPr lang="de-DE" sz="900" dirty="0">
                <a:latin typeface="Arial" pitchFamily="34" charset="0"/>
                <a:cs typeface="Arial" pitchFamily="34" charset="0"/>
              </a:rPr>
              <a:t>Staatsinstitut für Schulqualität und Bildungsforschung</a:t>
            </a:r>
          </a:p>
          <a:p>
            <a:r>
              <a:rPr lang="de-DE" sz="900" dirty="0">
                <a:latin typeface="Arial" pitchFamily="34" charset="0"/>
                <a:cs typeface="Arial" pitchFamily="34" charset="0"/>
              </a:rPr>
              <a:t>Anschrift</a:t>
            </a:r>
          </a:p>
          <a:p>
            <a:r>
              <a:rPr lang="de-DE" sz="900" dirty="0">
                <a:latin typeface="Arial" pitchFamily="34" charset="0"/>
                <a:cs typeface="Arial" pitchFamily="34" charset="0"/>
              </a:rPr>
              <a:t>Staatsinstitut für Schulqualität und Bildungsforschung</a:t>
            </a:r>
          </a:p>
          <a:p>
            <a:r>
              <a:rPr lang="de-DE" sz="900" dirty="0">
                <a:latin typeface="Arial" pitchFamily="34" charset="0"/>
                <a:cs typeface="Arial" pitchFamily="34" charset="0"/>
              </a:rPr>
              <a:t>Abteilung Berufliche Schulen</a:t>
            </a:r>
          </a:p>
          <a:p>
            <a:r>
              <a:rPr lang="de-DE" sz="900" dirty="0">
                <a:latin typeface="Arial" pitchFamily="34" charset="0"/>
                <a:cs typeface="Arial" pitchFamily="34" charset="0"/>
              </a:rPr>
              <a:t>Schellingstr. 155</a:t>
            </a:r>
          </a:p>
          <a:p>
            <a:r>
              <a:rPr lang="de-DE" sz="900" dirty="0">
                <a:latin typeface="Arial" pitchFamily="34" charset="0"/>
                <a:cs typeface="Arial" pitchFamily="34" charset="0"/>
              </a:rPr>
              <a:t>80797 München</a:t>
            </a:r>
          </a:p>
          <a:p>
            <a:r>
              <a:rPr lang="de-DE" sz="900" dirty="0">
                <a:latin typeface="Arial" pitchFamily="34" charset="0"/>
                <a:cs typeface="Arial" pitchFamily="34" charset="0"/>
              </a:rPr>
              <a:t>Tel.: 089 2170-2211</a:t>
            </a:r>
          </a:p>
          <a:p>
            <a:r>
              <a:rPr lang="de-DE" sz="900" dirty="0">
                <a:latin typeface="Arial" pitchFamily="34" charset="0"/>
                <a:cs typeface="Arial" pitchFamily="34" charset="0"/>
              </a:rPr>
              <a:t>Fax: 089 2170-2215</a:t>
            </a:r>
          </a:p>
          <a:p>
            <a:r>
              <a:rPr lang="de-DE" sz="900" dirty="0">
                <a:latin typeface="Arial" pitchFamily="34" charset="0"/>
                <a:cs typeface="Arial" pitchFamily="34" charset="0"/>
              </a:rPr>
              <a:t>Internet: </a:t>
            </a:r>
            <a:r>
              <a:rPr lang="de-DE" sz="900" i="1" dirty="0">
                <a:latin typeface="Arial" pitchFamily="34" charset="0"/>
                <a:cs typeface="Arial" pitchFamily="34" charset="0"/>
              </a:rPr>
              <a:t>www.isb.bayern.de</a:t>
            </a:r>
          </a:p>
          <a:p>
            <a:r>
              <a:rPr lang="de-DE" sz="900" dirty="0">
                <a:latin typeface="Arial" pitchFamily="34" charset="0"/>
                <a:cs typeface="Arial" pitchFamily="34" charset="0"/>
              </a:rPr>
              <a:t>E-Mail: </a:t>
            </a:r>
            <a:r>
              <a:rPr lang="de-DE" sz="900" i="1" dirty="0" smtClean="0">
                <a:latin typeface="Arial" pitchFamily="34" charset="0"/>
                <a:cs typeface="Arial" pitchFamily="34" charset="0"/>
              </a:rPr>
              <a:t>berufliche.schulen@isb.bayern.de</a:t>
            </a:r>
            <a:endParaRPr lang="de-DE" sz="900" i="1" dirty="0">
              <a:latin typeface="Arial" pitchFamily="34" charset="0"/>
              <a:cs typeface="Arial" pitchFamily="34" charset="0"/>
            </a:endParaRPr>
          </a:p>
        </p:txBody>
      </p:sp>
    </p:spTree>
    <p:extLst>
      <p:ext uri="{BB962C8B-B14F-4D97-AF65-F5344CB8AC3E}">
        <p14:creationId xmlns:p14="http://schemas.microsoft.com/office/powerpoint/2010/main" val="348842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Slowfood zu Ostern</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Marketing und Verkauf i. V. </a:t>
            </a:r>
            <a:r>
              <a:rPr lang="de-DE" sz="1200" dirty="0">
                <a:solidFill>
                  <a:schemeClr val="tx1">
                    <a:lumMod val="65000"/>
                    <a:lumOff val="35000"/>
                  </a:schemeClr>
                </a:solidFill>
              </a:rPr>
              <a:t>m. </a:t>
            </a:r>
            <a:r>
              <a:rPr lang="de-DE" sz="1200" dirty="0" smtClean="0">
                <a:solidFill>
                  <a:schemeClr val="tx1">
                    <a:lumMod val="65000"/>
                    <a:lumOff val="35000"/>
                  </a:schemeClr>
                </a:solidFill>
              </a:rPr>
              <a:t>Speisenherstellung</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a:solidFill>
                  <a:schemeClr val="tx1">
                    <a:lumMod val="65000"/>
                    <a:lumOff val="35000"/>
                  </a:schemeClr>
                </a:solidFill>
              </a:rPr>
              <a:t>Dieses Projekt wird unter verschiedenen Gesichtspunkten der Werteerziehung durchgeführt. Neben Umweltschutz, Nachhaltigkeit, gesunder Ernährung und Regionalität von Lebensmitteln wird besonders auf Toleranz gegenüber anderen Kulturen und einen wertschätzenden Umgang miteinander geachtet. Aber auch die Bedeutung von Tischmanieren oder gepflegtem Äußeren wird </a:t>
            </a:r>
            <a:r>
              <a:rPr lang="de-DE" sz="1200" dirty="0" smtClean="0">
                <a:solidFill>
                  <a:schemeClr val="tx1">
                    <a:lumMod val="65000"/>
                    <a:lumOff val="35000"/>
                  </a:schemeClr>
                </a:solidFill>
              </a:rPr>
              <a:t>erläutert.</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a:t>
            </a:r>
            <a:r>
              <a:rPr lang="de-DE" sz="1200" dirty="0" smtClean="0">
                <a:solidFill>
                  <a:schemeClr val="tx1">
                    <a:lumMod val="65000"/>
                    <a:lumOff val="35000"/>
                  </a:schemeClr>
                </a:solidFill>
              </a:rPr>
              <a:t>Schüler</a:t>
            </a:r>
          </a:p>
          <a:p>
            <a:pPr marL="171450" indent="-171450" algn="l">
              <a:buFont typeface="Wingdings" pitchFamily="2" charset="2"/>
              <a:buChar char="§"/>
            </a:pPr>
            <a:r>
              <a:rPr lang="de-DE" sz="1200" dirty="0" smtClean="0">
                <a:solidFill>
                  <a:schemeClr val="tx1">
                    <a:lumMod val="65000"/>
                    <a:lumOff val="35000"/>
                  </a:schemeClr>
                </a:solidFill>
              </a:rPr>
              <a:t>setzen sich mit Slowfood auseinander.</a:t>
            </a:r>
          </a:p>
          <a:p>
            <a:pPr marL="171450" indent="-171450" algn="l">
              <a:buFont typeface="Wingdings" pitchFamily="2" charset="2"/>
              <a:buChar char="§"/>
            </a:pPr>
            <a:r>
              <a:rPr lang="de-DE" sz="1200" dirty="0" smtClean="0">
                <a:solidFill>
                  <a:schemeClr val="tx1">
                    <a:lumMod val="65000"/>
                    <a:lumOff val="35000"/>
                  </a:schemeClr>
                </a:solidFill>
              </a:rPr>
              <a:t>bereiten </a:t>
            </a:r>
            <a:r>
              <a:rPr lang="de-DE" sz="1200" dirty="0">
                <a:solidFill>
                  <a:schemeClr val="tx1">
                    <a:lumMod val="65000"/>
                    <a:lumOff val="35000"/>
                  </a:schemeClr>
                </a:solidFill>
              </a:rPr>
              <a:t>aus regionalen und vollwertigen Rohstoffen Speisen und Getränke für </a:t>
            </a:r>
            <a:r>
              <a:rPr lang="de-DE" sz="1200" dirty="0" smtClean="0">
                <a:solidFill>
                  <a:schemeClr val="tx1">
                    <a:lumMod val="65000"/>
                    <a:lumOff val="35000"/>
                  </a:schemeClr>
                </a:solidFill>
              </a:rPr>
              <a:t>einen Oster-Brunch vor.</a:t>
            </a:r>
            <a:endParaRPr lang="de-DE" sz="1200" dirty="0">
              <a:solidFill>
                <a:schemeClr val="tx1">
                  <a:lumMod val="65000"/>
                  <a:lumOff val="35000"/>
                </a:schemeClr>
              </a:solidFill>
            </a:endParaRPr>
          </a:p>
          <a:p>
            <a:pPr marL="171450" indent="-171450" algn="l">
              <a:buFont typeface="Wingdings" pitchFamily="2" charset="2"/>
              <a:buChar char="§"/>
            </a:pPr>
            <a:r>
              <a:rPr lang="de-DE" sz="1200" dirty="0" smtClean="0">
                <a:solidFill>
                  <a:schemeClr val="tx1">
                    <a:lumMod val="65000"/>
                    <a:lumOff val="35000"/>
                  </a:schemeClr>
                </a:solidFill>
              </a:rPr>
              <a:t>decken </a:t>
            </a:r>
            <a:r>
              <a:rPr lang="de-DE" sz="1200" dirty="0">
                <a:solidFill>
                  <a:schemeClr val="tx1">
                    <a:lumMod val="65000"/>
                    <a:lumOff val="35000"/>
                  </a:schemeClr>
                </a:solidFill>
              </a:rPr>
              <a:t>einen Tisch und das Buffet </a:t>
            </a:r>
            <a:r>
              <a:rPr lang="de-DE" sz="1200" dirty="0" smtClean="0">
                <a:solidFill>
                  <a:schemeClr val="tx1">
                    <a:lumMod val="65000"/>
                    <a:lumOff val="35000"/>
                  </a:schemeClr>
                </a:solidFill>
              </a:rPr>
              <a:t>sowie das schuleigene </a:t>
            </a:r>
            <a:r>
              <a:rPr lang="de-DE" sz="1200" dirty="0">
                <a:solidFill>
                  <a:schemeClr val="tx1">
                    <a:lumMod val="65000"/>
                    <a:lumOff val="35000"/>
                  </a:schemeClr>
                </a:solidFill>
              </a:rPr>
              <a:t>Lehrcafé österlich mit nachhaltigen Naturmaterialien. </a:t>
            </a:r>
          </a:p>
          <a:p>
            <a:pPr marL="171450" indent="-171450" algn="l">
              <a:buFont typeface="Wingdings" pitchFamily="2" charset="2"/>
              <a:buChar char="§"/>
            </a:pPr>
            <a:r>
              <a:rPr lang="de-DE" sz="1200" dirty="0" smtClean="0">
                <a:solidFill>
                  <a:schemeClr val="tx1">
                    <a:lumMod val="65000"/>
                    <a:lumOff val="35000"/>
                  </a:schemeClr>
                </a:solidFill>
              </a:rPr>
              <a:t>erstellen Einladungs- </a:t>
            </a:r>
            <a:r>
              <a:rPr lang="de-DE" sz="1200" dirty="0">
                <a:solidFill>
                  <a:schemeClr val="tx1">
                    <a:lumMod val="65000"/>
                    <a:lumOff val="35000"/>
                  </a:schemeClr>
                </a:solidFill>
              </a:rPr>
              <a:t>und Menükarten digital und/oder üben dabei </a:t>
            </a:r>
            <a:r>
              <a:rPr lang="de-DE" sz="1200" dirty="0" smtClean="0">
                <a:solidFill>
                  <a:schemeClr val="tx1">
                    <a:lumMod val="65000"/>
                    <a:lumOff val="35000"/>
                  </a:schemeClr>
                </a:solidFill>
              </a:rPr>
              <a:t>Handlettering.</a:t>
            </a:r>
          </a:p>
          <a:p>
            <a:pPr marL="171450" indent="-171450" algn="l">
              <a:buFont typeface="Wingdings" pitchFamily="2" charset="2"/>
              <a:buChar char="§"/>
            </a:pPr>
            <a:r>
              <a:rPr lang="de-DE" sz="1200" dirty="0" smtClean="0">
                <a:solidFill>
                  <a:schemeClr val="tx1">
                    <a:lumMod val="65000"/>
                    <a:lumOff val="35000"/>
                  </a:schemeClr>
                </a:solidFill>
              </a:rPr>
              <a:t>nehmen Kontakt zu (Fach-)</a:t>
            </a:r>
            <a:r>
              <a:rPr lang="de-DE" sz="1200" dirty="0">
                <a:solidFill>
                  <a:schemeClr val="tx1">
                    <a:lumMod val="65000"/>
                    <a:lumOff val="35000"/>
                  </a:schemeClr>
                </a:solidFill>
              </a:rPr>
              <a:t>K</a:t>
            </a:r>
            <a:r>
              <a:rPr lang="de-DE" sz="1200" dirty="0" smtClean="0">
                <a:solidFill>
                  <a:schemeClr val="tx1">
                    <a:lumMod val="65000"/>
                    <a:lumOff val="35000"/>
                  </a:schemeClr>
                </a:solidFill>
              </a:rPr>
              <a:t>lassen und deren Lehrkräften auf und laden diese zum gemeinsamen Oster-Brunch ein.</a:t>
            </a:r>
          </a:p>
          <a:p>
            <a:pPr algn="l"/>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12794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Slowfood zu Ostern</a:t>
            </a:r>
            <a:endParaRPr lang="de-DE" dirty="0"/>
          </a:p>
        </p:txBody>
      </p:sp>
      <p:sp>
        <p:nvSpPr>
          <p:cNvPr id="4" name="Untertitel 2"/>
          <p:cNvSpPr txBox="1">
            <a:spLocks/>
          </p:cNvSpPr>
          <p:nvPr/>
        </p:nvSpPr>
        <p:spPr>
          <a:xfrm>
            <a:off x="467544" y="1556792"/>
            <a:ext cx="8424936" cy="496855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500" i="1" dirty="0" smtClean="0">
                <a:solidFill>
                  <a:srgbClr val="009999"/>
                </a:solidFill>
              </a:rPr>
              <a:t>Information/Planung/Entscheidung</a:t>
            </a:r>
          </a:p>
          <a:p>
            <a:pPr algn="l"/>
            <a:endParaRPr lang="de-DE" sz="600" i="1" dirty="0">
              <a:solidFill>
                <a:srgbClr val="009999"/>
              </a:solidFill>
            </a:endParaRPr>
          </a:p>
          <a:p>
            <a:pPr algn="l">
              <a:lnSpc>
                <a:spcPct val="110000"/>
              </a:lnSpc>
            </a:pPr>
            <a:r>
              <a:rPr lang="de-DE" sz="1300" dirty="0">
                <a:solidFill>
                  <a:schemeClr val="tx1">
                    <a:lumMod val="65000"/>
                    <a:lumOff val="35000"/>
                  </a:schemeClr>
                </a:solidFill>
              </a:rPr>
              <a:t>Die </a:t>
            </a:r>
            <a:r>
              <a:rPr lang="de-DE" sz="1300" dirty="0" smtClean="0">
                <a:solidFill>
                  <a:schemeClr val="tx1">
                    <a:lumMod val="65000"/>
                    <a:lumOff val="35000"/>
                  </a:schemeClr>
                </a:solidFill>
              </a:rPr>
              <a:t>Schülerinnen und Schüler </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a:solidFill>
                  <a:schemeClr val="tx1">
                    <a:lumMod val="65000"/>
                    <a:lumOff val="35000"/>
                  </a:schemeClr>
                </a:solidFill>
              </a:rPr>
              <a:t>sammeln im Internet </a:t>
            </a:r>
            <a:r>
              <a:rPr lang="de-DE" sz="1300" dirty="0" smtClean="0">
                <a:solidFill>
                  <a:schemeClr val="tx1">
                    <a:lumMod val="65000"/>
                    <a:lumOff val="35000"/>
                  </a:schemeClr>
                </a:solidFill>
              </a:rPr>
              <a:t>und aus der in </a:t>
            </a:r>
            <a:r>
              <a:rPr lang="de-DE" sz="1300" dirty="0">
                <a:solidFill>
                  <a:schemeClr val="tx1">
                    <a:lumMod val="65000"/>
                    <a:lumOff val="35000"/>
                  </a:schemeClr>
                </a:solidFill>
              </a:rPr>
              <a:t>Fachliteratur Ideen für die Raum- und Tischdekoration </a:t>
            </a:r>
            <a:r>
              <a:rPr lang="de-DE" sz="1300" dirty="0" smtClean="0">
                <a:solidFill>
                  <a:schemeClr val="tx1">
                    <a:lumMod val="65000"/>
                    <a:lumOff val="35000"/>
                  </a:schemeClr>
                </a:solidFill>
              </a:rPr>
              <a:t>unter folgenden Vorgaben: Naturmaterialien, Wiederverwendbarkeit und Nachhaltigkeit.</a:t>
            </a:r>
          </a:p>
          <a:p>
            <a:pPr marL="171450" lvl="0" indent="-171450" algn="l">
              <a:lnSpc>
                <a:spcPct val="110000"/>
              </a:lnSpc>
              <a:buFont typeface="Wingdings" pitchFamily="2" charset="2"/>
              <a:buChar char="§"/>
            </a:pPr>
            <a:r>
              <a:rPr lang="de-DE" sz="1300" dirty="0" smtClean="0">
                <a:solidFill>
                  <a:schemeClr val="tx1">
                    <a:lumMod val="65000"/>
                    <a:lumOff val="35000"/>
                  </a:schemeClr>
                </a:solidFill>
              </a:rPr>
              <a:t>legen </a:t>
            </a:r>
            <a:r>
              <a:rPr lang="de-DE" sz="1300" dirty="0">
                <a:solidFill>
                  <a:schemeClr val="tx1">
                    <a:lumMod val="65000"/>
                    <a:lumOff val="35000"/>
                  </a:schemeClr>
                </a:solidFill>
              </a:rPr>
              <a:t>im Team fest, wer welche Materialien besorgt oder schreiben eine Einkaufsliste </a:t>
            </a:r>
            <a:r>
              <a:rPr lang="de-DE" sz="1300" dirty="0" smtClean="0">
                <a:solidFill>
                  <a:schemeClr val="tx1">
                    <a:lumMod val="65000"/>
                    <a:lumOff val="35000"/>
                  </a:schemeClr>
                </a:solidFill>
              </a:rPr>
              <a:t>unter Berücksichtigung des Budgets.</a:t>
            </a:r>
          </a:p>
          <a:p>
            <a:pPr marL="171450" lvl="0" indent="-171450" algn="l">
              <a:lnSpc>
                <a:spcPct val="110000"/>
              </a:lnSpc>
              <a:buFont typeface="Wingdings" pitchFamily="2" charset="2"/>
              <a:buChar char="§"/>
            </a:pPr>
            <a:r>
              <a:rPr lang="de-DE" sz="1300" dirty="0" smtClean="0">
                <a:solidFill>
                  <a:schemeClr val="tx1">
                    <a:lumMod val="65000"/>
                    <a:lumOff val="35000"/>
                  </a:schemeClr>
                </a:solidFill>
              </a:rPr>
              <a:t>wählen </a:t>
            </a:r>
            <a:r>
              <a:rPr lang="de-DE" sz="1300" dirty="0">
                <a:solidFill>
                  <a:schemeClr val="tx1">
                    <a:lumMod val="65000"/>
                    <a:lumOff val="35000"/>
                  </a:schemeClr>
                </a:solidFill>
              </a:rPr>
              <a:t>aus vorgegebenen Rezepturen Speisen </a:t>
            </a:r>
            <a:r>
              <a:rPr lang="de-DE" sz="1300" dirty="0" smtClean="0">
                <a:solidFill>
                  <a:schemeClr val="tx1">
                    <a:lumMod val="65000"/>
                    <a:lumOff val="35000"/>
                  </a:schemeClr>
                </a:solidFill>
              </a:rPr>
              <a:t>aus, </a:t>
            </a:r>
            <a:r>
              <a:rPr lang="de-DE" sz="1300" dirty="0">
                <a:solidFill>
                  <a:schemeClr val="tx1">
                    <a:lumMod val="65000"/>
                    <a:lumOff val="35000"/>
                  </a:schemeClr>
                </a:solidFill>
              </a:rPr>
              <a:t>bringen eigene Rezepturvorschläge mit und achten dabei auf Regionalität und Vollwertigkeit der </a:t>
            </a:r>
            <a:r>
              <a:rPr lang="de-DE" sz="1300" dirty="0" smtClean="0">
                <a:solidFill>
                  <a:schemeClr val="tx1">
                    <a:lumMod val="65000"/>
                    <a:lumOff val="35000"/>
                  </a:schemeClr>
                </a:solidFill>
              </a:rPr>
              <a:t>Rohstoffe.</a:t>
            </a:r>
          </a:p>
          <a:p>
            <a:pPr marL="171450" lvl="0" indent="-171450" algn="l">
              <a:lnSpc>
                <a:spcPct val="110000"/>
              </a:lnSpc>
              <a:buFont typeface="Wingdings" pitchFamily="2" charset="2"/>
              <a:buChar char="§"/>
            </a:pPr>
            <a:r>
              <a:rPr lang="de-DE" sz="1300" dirty="0" smtClean="0">
                <a:solidFill>
                  <a:schemeClr val="tx1">
                    <a:lumMod val="65000"/>
                    <a:lumOff val="35000"/>
                  </a:schemeClr>
                </a:solidFill>
              </a:rPr>
              <a:t>rechnen </a:t>
            </a:r>
            <a:r>
              <a:rPr lang="de-DE" sz="1300" dirty="0">
                <a:solidFill>
                  <a:schemeClr val="tx1">
                    <a:lumMod val="65000"/>
                    <a:lumOff val="35000"/>
                  </a:schemeClr>
                </a:solidFill>
              </a:rPr>
              <a:t>Rezepturen um und erstellen eine Einkaufsliste für die Rohstoffe </a:t>
            </a:r>
            <a:r>
              <a:rPr lang="de-DE" sz="1300" dirty="0" smtClean="0">
                <a:solidFill>
                  <a:schemeClr val="tx1">
                    <a:lumMod val="65000"/>
                    <a:lumOff val="35000"/>
                  </a:schemeClr>
                </a:solidFill>
              </a:rPr>
              <a:t>unter Berücksichtigung des Budgets.</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smtClean="0">
                <a:solidFill>
                  <a:schemeClr val="tx1">
                    <a:lumMod val="65000"/>
                    <a:lumOff val="35000"/>
                  </a:schemeClr>
                </a:solidFill>
              </a:rPr>
              <a:t>finden </a:t>
            </a:r>
            <a:r>
              <a:rPr lang="de-DE" sz="1300" dirty="0">
                <a:solidFill>
                  <a:schemeClr val="tx1">
                    <a:lumMod val="65000"/>
                    <a:lumOff val="35000"/>
                  </a:schemeClr>
                </a:solidFill>
              </a:rPr>
              <a:t>passende Gestaltungsideen für die Einladungs- und </a:t>
            </a:r>
            <a:r>
              <a:rPr lang="de-DE" sz="1300" dirty="0" smtClean="0">
                <a:solidFill>
                  <a:schemeClr val="tx1">
                    <a:lumMod val="65000"/>
                    <a:lumOff val="35000"/>
                  </a:schemeClr>
                </a:solidFill>
              </a:rPr>
              <a:t>Menükarten und erstellen diese ggf. auch digital.</a:t>
            </a:r>
          </a:p>
          <a:p>
            <a:pPr algn="l"/>
            <a:endParaRPr lang="de-DE" sz="1500" dirty="0" smtClean="0"/>
          </a:p>
          <a:p>
            <a:pPr algn="l"/>
            <a:r>
              <a:rPr lang="de-DE" sz="1500" i="1" dirty="0" smtClean="0">
                <a:solidFill>
                  <a:srgbClr val="009999"/>
                </a:solidFill>
              </a:rPr>
              <a:t>Durchführung</a:t>
            </a:r>
          </a:p>
          <a:p>
            <a:pPr algn="l"/>
            <a:endParaRPr lang="de-DE" sz="600" i="1" dirty="0">
              <a:solidFill>
                <a:srgbClr val="009999"/>
              </a:solidFill>
            </a:endParaRPr>
          </a:p>
          <a:p>
            <a:pPr algn="l">
              <a:lnSpc>
                <a:spcPct val="110000"/>
              </a:lnSpc>
            </a:pPr>
            <a:r>
              <a:rPr lang="de-DE" sz="1300" dirty="0">
                <a:solidFill>
                  <a:schemeClr val="tx1">
                    <a:lumMod val="65000"/>
                    <a:lumOff val="35000"/>
                  </a:schemeClr>
                </a:solidFill>
              </a:rPr>
              <a:t>Die </a:t>
            </a:r>
            <a:r>
              <a:rPr lang="de-DE" sz="1300" dirty="0" smtClean="0">
                <a:solidFill>
                  <a:schemeClr val="tx1">
                    <a:lumMod val="65000"/>
                    <a:lumOff val="35000"/>
                  </a:schemeClr>
                </a:solidFill>
              </a:rPr>
              <a:t>Schülerinnen und Schüler </a:t>
            </a:r>
          </a:p>
          <a:p>
            <a:pPr marL="171450" lvl="0" indent="-171450" algn="l">
              <a:lnSpc>
                <a:spcPct val="110000"/>
              </a:lnSpc>
              <a:buFont typeface="Wingdings" pitchFamily="2" charset="2"/>
              <a:buChar char="§"/>
            </a:pPr>
            <a:r>
              <a:rPr lang="de-DE" sz="1300" dirty="0" smtClean="0">
                <a:solidFill>
                  <a:schemeClr val="tx1">
                    <a:lumMod val="65000"/>
                    <a:lumOff val="35000"/>
                  </a:schemeClr>
                </a:solidFill>
              </a:rPr>
              <a:t>stellen </a:t>
            </a:r>
            <a:r>
              <a:rPr lang="de-DE" sz="1300" dirty="0">
                <a:solidFill>
                  <a:schemeClr val="tx1">
                    <a:lumMod val="65000"/>
                    <a:lumOff val="35000"/>
                  </a:schemeClr>
                </a:solidFill>
              </a:rPr>
              <a:t>die Tischdekoration aus Naturmaterialien </a:t>
            </a:r>
            <a:r>
              <a:rPr lang="de-DE" sz="1300" dirty="0" smtClean="0">
                <a:solidFill>
                  <a:schemeClr val="tx1">
                    <a:lumMod val="65000"/>
                    <a:lumOff val="35000"/>
                  </a:schemeClr>
                </a:solidFill>
              </a:rPr>
              <a:t>her. </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a:solidFill>
                  <a:schemeClr val="tx1">
                    <a:lumMod val="65000"/>
                    <a:lumOff val="35000"/>
                  </a:schemeClr>
                </a:solidFill>
              </a:rPr>
              <a:t>decken die </a:t>
            </a:r>
            <a:r>
              <a:rPr lang="de-DE" sz="1300" dirty="0" smtClean="0">
                <a:solidFill>
                  <a:schemeClr val="tx1">
                    <a:lumMod val="65000"/>
                    <a:lumOff val="35000"/>
                  </a:schemeClr>
                </a:solidFill>
              </a:rPr>
              <a:t>Tische festlich.</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a:solidFill>
                  <a:schemeClr val="tx1">
                    <a:lumMod val="65000"/>
                    <a:lumOff val="35000"/>
                  </a:schemeClr>
                </a:solidFill>
              </a:rPr>
              <a:t>färben Ostereier mit </a:t>
            </a:r>
            <a:r>
              <a:rPr lang="de-DE" sz="1300" dirty="0" smtClean="0">
                <a:solidFill>
                  <a:schemeClr val="tx1">
                    <a:lumMod val="65000"/>
                    <a:lumOff val="35000"/>
                  </a:schemeClr>
                </a:solidFill>
              </a:rPr>
              <a:t>Naturmaterialien.</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a:solidFill>
                  <a:schemeClr val="tx1">
                    <a:lumMod val="65000"/>
                    <a:lumOff val="35000"/>
                  </a:schemeClr>
                </a:solidFill>
              </a:rPr>
              <a:t>backen ausgewählte Kuchen (z</a:t>
            </a:r>
            <a:r>
              <a:rPr lang="de-DE" sz="1300" dirty="0" smtClean="0">
                <a:solidFill>
                  <a:schemeClr val="tx1">
                    <a:lumMod val="65000"/>
                    <a:lumOff val="35000"/>
                  </a:schemeClr>
                </a:solidFill>
              </a:rPr>
              <a:t>. B</a:t>
            </a:r>
            <a:r>
              <a:rPr lang="de-DE" sz="1300" dirty="0">
                <a:solidFill>
                  <a:schemeClr val="tx1">
                    <a:lumMod val="65000"/>
                    <a:lumOff val="35000"/>
                  </a:schemeClr>
                </a:solidFill>
              </a:rPr>
              <a:t>. Rüblikuchen, Vollkornhefezopf, Vollkornbrötchen, Osterbrote), bereiten Brotaufstriche zu (z</a:t>
            </a:r>
            <a:r>
              <a:rPr lang="de-DE" sz="1300" dirty="0" smtClean="0">
                <a:solidFill>
                  <a:schemeClr val="tx1">
                    <a:lumMod val="65000"/>
                    <a:lumOff val="35000"/>
                  </a:schemeClr>
                </a:solidFill>
              </a:rPr>
              <a:t>. B</a:t>
            </a:r>
            <a:r>
              <a:rPr lang="de-DE" sz="1300" dirty="0">
                <a:solidFill>
                  <a:schemeClr val="tx1">
                    <a:lumMod val="65000"/>
                    <a:lumOff val="35000"/>
                  </a:schemeClr>
                </a:solidFill>
              </a:rPr>
              <a:t>. Kräuterquark), kochen Suppen und </a:t>
            </a:r>
            <a:r>
              <a:rPr lang="de-DE" sz="1300" dirty="0" smtClean="0">
                <a:solidFill>
                  <a:schemeClr val="tx1">
                    <a:lumMod val="65000"/>
                    <a:lumOff val="35000"/>
                  </a:schemeClr>
                </a:solidFill>
              </a:rPr>
              <a:t>bereiten Salate </a:t>
            </a:r>
            <a:r>
              <a:rPr lang="de-DE" sz="1300" dirty="0">
                <a:solidFill>
                  <a:schemeClr val="tx1">
                    <a:lumMod val="65000"/>
                    <a:lumOff val="35000"/>
                  </a:schemeClr>
                </a:solidFill>
              </a:rPr>
              <a:t>(z</a:t>
            </a:r>
            <a:r>
              <a:rPr lang="de-DE" sz="1300" dirty="0" smtClean="0">
                <a:solidFill>
                  <a:schemeClr val="tx1">
                    <a:lumMod val="65000"/>
                    <a:lumOff val="35000"/>
                  </a:schemeClr>
                </a:solidFill>
              </a:rPr>
              <a:t>. B</a:t>
            </a:r>
            <a:r>
              <a:rPr lang="de-DE" sz="1300" dirty="0">
                <a:solidFill>
                  <a:schemeClr val="tx1">
                    <a:lumMod val="65000"/>
                    <a:lumOff val="35000"/>
                  </a:schemeClr>
                </a:solidFill>
              </a:rPr>
              <a:t>. Vollkorn-Nudelsalat, Obstsalat</a:t>
            </a:r>
            <a:r>
              <a:rPr lang="de-DE" sz="1300" dirty="0" smtClean="0">
                <a:solidFill>
                  <a:schemeClr val="tx1">
                    <a:lumMod val="65000"/>
                    <a:lumOff val="35000"/>
                  </a:schemeClr>
                </a:solidFill>
              </a:rPr>
              <a:t>) zu.</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a:solidFill>
                  <a:schemeClr val="tx1">
                    <a:lumMod val="65000"/>
                    <a:lumOff val="35000"/>
                  </a:schemeClr>
                </a:solidFill>
              </a:rPr>
              <a:t>bereiten die Zutaten für Speisen vor, die </a:t>
            </a:r>
            <a:r>
              <a:rPr lang="de-DE" sz="1300" dirty="0" smtClean="0">
                <a:solidFill>
                  <a:schemeClr val="tx1">
                    <a:lumMod val="65000"/>
                    <a:lumOff val="35000"/>
                  </a:schemeClr>
                </a:solidFill>
              </a:rPr>
              <a:t>während </a:t>
            </a:r>
            <a:r>
              <a:rPr lang="de-DE" sz="1300" dirty="0">
                <a:solidFill>
                  <a:schemeClr val="tx1">
                    <a:lumMod val="65000"/>
                    <a:lumOff val="35000"/>
                  </a:schemeClr>
                </a:solidFill>
              </a:rPr>
              <a:t>des Brunches zubereitet werden (z</a:t>
            </a:r>
            <a:r>
              <a:rPr lang="de-DE" sz="1300" dirty="0" smtClean="0">
                <a:solidFill>
                  <a:schemeClr val="tx1">
                    <a:lumMod val="65000"/>
                    <a:lumOff val="35000"/>
                  </a:schemeClr>
                </a:solidFill>
              </a:rPr>
              <a:t>. B</a:t>
            </a:r>
            <a:r>
              <a:rPr lang="de-DE" sz="1300" dirty="0">
                <a:solidFill>
                  <a:schemeClr val="tx1">
                    <a:lumMod val="65000"/>
                    <a:lumOff val="35000"/>
                  </a:schemeClr>
                </a:solidFill>
              </a:rPr>
              <a:t>. </a:t>
            </a:r>
            <a:r>
              <a:rPr lang="de-DE" sz="1300" dirty="0" smtClean="0">
                <a:solidFill>
                  <a:schemeClr val="tx1">
                    <a:lumMod val="65000"/>
                    <a:lumOff val="35000"/>
                  </a:schemeClr>
                </a:solidFill>
              </a:rPr>
              <a:t>Smoothies).</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a:solidFill>
                  <a:schemeClr val="tx1">
                    <a:lumMod val="65000"/>
                    <a:lumOff val="35000"/>
                  </a:schemeClr>
                </a:solidFill>
              </a:rPr>
              <a:t>richten das Buffet mit den zubereiteten Speisen </a:t>
            </a:r>
            <a:r>
              <a:rPr lang="de-DE" sz="1300" dirty="0" smtClean="0">
                <a:solidFill>
                  <a:schemeClr val="tx1">
                    <a:lumMod val="65000"/>
                    <a:lumOff val="35000"/>
                  </a:schemeClr>
                </a:solidFill>
              </a:rPr>
              <a:t>festlich an.</a:t>
            </a:r>
            <a:endParaRPr lang="de-DE" sz="1300" dirty="0">
              <a:solidFill>
                <a:schemeClr val="tx1">
                  <a:lumMod val="65000"/>
                  <a:lumOff val="35000"/>
                </a:schemeClr>
              </a:solidFill>
            </a:endParaRPr>
          </a:p>
          <a:p>
            <a:pPr marL="171450" lvl="0" indent="-171450" algn="l">
              <a:lnSpc>
                <a:spcPct val="110000"/>
              </a:lnSpc>
              <a:buFont typeface="Wingdings" pitchFamily="2" charset="2"/>
              <a:buChar char="§"/>
            </a:pPr>
            <a:r>
              <a:rPr lang="de-DE" sz="1300" dirty="0">
                <a:solidFill>
                  <a:schemeClr val="tx1">
                    <a:lumMod val="65000"/>
                    <a:lumOff val="35000"/>
                  </a:schemeClr>
                </a:solidFill>
              </a:rPr>
              <a:t>bereiten die Getränke vor (Fruchtsäfte, Tee und Kaffee aus fairem Handel</a:t>
            </a:r>
            <a:r>
              <a:rPr lang="de-DE" sz="1300" dirty="0" smtClean="0">
                <a:solidFill>
                  <a:schemeClr val="tx1">
                    <a:lumMod val="65000"/>
                    <a:lumOff val="35000"/>
                  </a:schemeClr>
                </a:solidFill>
              </a:rPr>
              <a:t>).</a:t>
            </a:r>
            <a:r>
              <a:rPr lang="de-DE" sz="1200" b="1" dirty="0"/>
              <a:t> </a:t>
            </a:r>
            <a:endParaRPr lang="de-DE" sz="1200" dirty="0"/>
          </a:p>
          <a:p>
            <a:pPr marL="0" indent="0" algn="l">
              <a:lnSpc>
                <a:spcPct val="110000"/>
              </a:lnSpc>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766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a:t>
            </a:r>
            <a:r>
              <a:rPr lang="de-DE" dirty="0" smtClean="0"/>
              <a:t>n vogue: Karneval in Venedig</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Marketing und Verkauf i. V. </a:t>
            </a:r>
            <a:r>
              <a:rPr lang="de-DE" sz="1200" dirty="0">
                <a:solidFill>
                  <a:schemeClr val="tx1">
                    <a:lumMod val="65000"/>
                    <a:lumOff val="35000"/>
                  </a:schemeClr>
                </a:solidFill>
              </a:rPr>
              <a:t>m. Friseurtechniken und </a:t>
            </a:r>
            <a:r>
              <a:rPr lang="de-DE" sz="1200" dirty="0" smtClean="0">
                <a:solidFill>
                  <a:schemeClr val="tx1">
                    <a:lumMod val="65000"/>
                    <a:lumOff val="35000"/>
                  </a:schemeClr>
                </a:solidFill>
              </a:rPr>
              <a:t>Kosmetik</a:t>
            </a:r>
          </a:p>
          <a:p>
            <a:pPr algn="l"/>
            <a:r>
              <a:rPr lang="de-DE" sz="1200" dirty="0" smtClean="0">
                <a:solidFill>
                  <a:schemeClr val="tx1">
                    <a:lumMod val="65000"/>
                    <a:lumOff val="35000"/>
                  </a:schemeClr>
                </a:solidFill>
              </a:rPr>
              <a:t>		Maskenherstellung </a:t>
            </a:r>
            <a:r>
              <a:rPr lang="de-DE" sz="1200" dirty="0">
                <a:solidFill>
                  <a:schemeClr val="tx1">
                    <a:lumMod val="65000"/>
                    <a:lumOff val="35000"/>
                  </a:schemeClr>
                </a:solidFill>
              </a:rPr>
              <a:t>– </a:t>
            </a:r>
            <a:r>
              <a:rPr lang="de-DE" sz="1200" dirty="0" smtClean="0">
                <a:solidFill>
                  <a:schemeClr val="tx1">
                    <a:lumMod val="65000"/>
                    <a:lumOff val="35000"/>
                  </a:schemeClr>
                </a:solidFill>
              </a:rPr>
              <a:t>Frisurengestaltung – Nageldesign</a:t>
            </a:r>
            <a:endParaRPr lang="de-DE" sz="1200" dirty="0">
              <a:solidFill>
                <a:schemeClr val="tx1">
                  <a:lumMod val="65000"/>
                  <a:lumOff val="35000"/>
                </a:schemeClr>
              </a:solidFill>
            </a:endParaRP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smtClean="0">
                <a:solidFill>
                  <a:schemeClr val="tx1">
                    <a:lumMod val="65000"/>
                    <a:lumOff val="35000"/>
                  </a:schemeClr>
                </a:solidFill>
              </a:rPr>
              <a:t>Passend zur Jahreszeit lautet das Projektthema </a:t>
            </a:r>
            <a:r>
              <a:rPr lang="de-DE" sz="1200" dirty="0">
                <a:solidFill>
                  <a:schemeClr val="tx1">
                    <a:lumMod val="65000"/>
                    <a:lumOff val="35000"/>
                  </a:schemeClr>
                </a:solidFill>
              </a:rPr>
              <a:t>für ungefähr drei Unterrichtswochen </a:t>
            </a:r>
            <a:r>
              <a:rPr lang="de-DE" sz="1200" i="1" dirty="0" smtClean="0">
                <a:solidFill>
                  <a:schemeClr val="tx1">
                    <a:lumMod val="65000"/>
                    <a:lumOff val="35000"/>
                  </a:schemeClr>
                </a:solidFill>
              </a:rPr>
              <a:t>en </a:t>
            </a:r>
            <a:r>
              <a:rPr lang="de-DE" sz="1200" i="1" dirty="0">
                <a:solidFill>
                  <a:schemeClr val="tx1">
                    <a:lumMod val="65000"/>
                    <a:lumOff val="35000"/>
                  </a:schemeClr>
                </a:solidFill>
              </a:rPr>
              <a:t>vogue: </a:t>
            </a:r>
            <a:r>
              <a:rPr lang="de-DE" sz="1200" i="1" dirty="0" smtClean="0">
                <a:solidFill>
                  <a:schemeClr val="tx1">
                    <a:lumMod val="65000"/>
                    <a:lumOff val="35000"/>
                  </a:schemeClr>
                </a:solidFill>
              </a:rPr>
              <a:t>Karnevalstyling</a:t>
            </a:r>
            <a:r>
              <a:rPr lang="de-DE" sz="1200" dirty="0" smtClean="0">
                <a:solidFill>
                  <a:schemeClr val="tx1">
                    <a:lumMod val="65000"/>
                    <a:lumOff val="35000"/>
                  </a:schemeClr>
                </a:solidFill>
              </a:rPr>
              <a:t>. </a:t>
            </a:r>
            <a:r>
              <a:rPr lang="de-DE" sz="1200" dirty="0">
                <a:solidFill>
                  <a:schemeClr val="tx1">
                    <a:lumMod val="65000"/>
                    <a:lumOff val="35000"/>
                  </a:schemeClr>
                </a:solidFill>
              </a:rPr>
              <a:t>Es wird entweder allgemein gehalten oder z</a:t>
            </a:r>
            <a:r>
              <a:rPr lang="de-DE" sz="1200" dirty="0" smtClean="0">
                <a:solidFill>
                  <a:schemeClr val="tx1">
                    <a:lumMod val="65000"/>
                    <a:lumOff val="35000"/>
                  </a:schemeClr>
                </a:solidFill>
              </a:rPr>
              <a:t>. B</a:t>
            </a:r>
            <a:r>
              <a:rPr lang="de-DE" sz="1200" dirty="0">
                <a:solidFill>
                  <a:schemeClr val="tx1">
                    <a:lumMod val="65000"/>
                    <a:lumOff val="35000"/>
                  </a:schemeClr>
                </a:solidFill>
              </a:rPr>
              <a:t>. </a:t>
            </a:r>
            <a:r>
              <a:rPr lang="de-DE" sz="1200" dirty="0" smtClean="0">
                <a:solidFill>
                  <a:schemeClr val="tx1">
                    <a:lumMod val="65000"/>
                    <a:lumOff val="35000"/>
                  </a:schemeClr>
                </a:solidFill>
              </a:rPr>
              <a:t>auf das </a:t>
            </a:r>
            <a:r>
              <a:rPr lang="de-DE" sz="1200" dirty="0">
                <a:solidFill>
                  <a:schemeClr val="tx1">
                    <a:lumMod val="65000"/>
                    <a:lumOff val="35000"/>
                  </a:schemeClr>
                </a:solidFill>
              </a:rPr>
              <a:t>Thema </a:t>
            </a:r>
            <a:r>
              <a:rPr lang="de-DE" sz="1200" i="1" dirty="0" smtClean="0">
                <a:solidFill>
                  <a:schemeClr val="tx1">
                    <a:lumMod val="65000"/>
                    <a:lumOff val="35000"/>
                  </a:schemeClr>
                </a:solidFill>
              </a:rPr>
              <a:t>Karneval </a:t>
            </a:r>
            <a:r>
              <a:rPr lang="de-DE" sz="1200" i="1" dirty="0">
                <a:solidFill>
                  <a:schemeClr val="tx1">
                    <a:lumMod val="65000"/>
                    <a:lumOff val="35000"/>
                  </a:schemeClr>
                </a:solidFill>
              </a:rPr>
              <a:t>in </a:t>
            </a:r>
            <a:r>
              <a:rPr lang="de-DE" sz="1200" i="1" dirty="0" smtClean="0">
                <a:solidFill>
                  <a:schemeClr val="tx1">
                    <a:lumMod val="65000"/>
                    <a:lumOff val="35000"/>
                  </a:schemeClr>
                </a:solidFill>
              </a:rPr>
              <a:t>Venedig</a:t>
            </a:r>
            <a:r>
              <a:rPr lang="de-DE" sz="1200" dirty="0" smtClean="0">
                <a:solidFill>
                  <a:schemeClr val="tx1">
                    <a:lumMod val="65000"/>
                    <a:lumOff val="35000"/>
                  </a:schemeClr>
                </a:solidFill>
              </a:rPr>
              <a:t> beschränkt</a:t>
            </a:r>
            <a:r>
              <a:rPr lang="de-DE" sz="1200" dirty="0">
                <a:solidFill>
                  <a:schemeClr val="tx1">
                    <a:lumMod val="65000"/>
                    <a:lumOff val="35000"/>
                  </a:schemeClr>
                </a:solidFill>
              </a:rPr>
              <a:t>. Dieses Projekt dient der Förderung der Kreativität. Vorgabe ist, dass Gipsabdrücke des </a:t>
            </a:r>
            <a:r>
              <a:rPr lang="de-DE" sz="1200" dirty="0" smtClean="0">
                <a:solidFill>
                  <a:schemeClr val="tx1">
                    <a:lumMod val="65000"/>
                    <a:lumOff val="35000"/>
                  </a:schemeClr>
                </a:solidFill>
              </a:rPr>
              <a:t>Gesichts </a:t>
            </a:r>
            <a:r>
              <a:rPr lang="de-DE" sz="1200" dirty="0">
                <a:solidFill>
                  <a:schemeClr val="tx1">
                    <a:lumMod val="65000"/>
                    <a:lumOff val="35000"/>
                  </a:schemeClr>
                </a:solidFill>
              </a:rPr>
              <a:t>gemacht und anschließend als Masken gestaltet werden. </a:t>
            </a:r>
            <a:endParaRPr lang="de-DE" sz="1200" dirty="0" smtClean="0">
              <a:solidFill>
                <a:schemeClr val="tx1">
                  <a:lumMod val="65000"/>
                  <a:lumOff val="35000"/>
                </a:schemeClr>
              </a:solidFill>
            </a:endParaRPr>
          </a:p>
          <a:p>
            <a:pPr algn="l"/>
            <a:r>
              <a:rPr lang="de-DE" sz="1200" dirty="0" smtClean="0">
                <a:solidFill>
                  <a:schemeClr val="tx1">
                    <a:lumMod val="65000"/>
                    <a:lumOff val="35000"/>
                  </a:schemeClr>
                </a:solidFill>
              </a:rPr>
              <a:t>Außerdem </a:t>
            </a:r>
            <a:r>
              <a:rPr lang="de-DE" sz="1200" dirty="0">
                <a:solidFill>
                  <a:schemeClr val="tx1">
                    <a:lumMod val="65000"/>
                    <a:lumOff val="35000"/>
                  </a:schemeClr>
                </a:solidFill>
              </a:rPr>
              <a:t>gibt es in Zusammenarbeit mit dem Unterricht in Friseurtechnik und Kosmetik die Vorgabe, dass passende Frisuren und ein Nageldesign erarbeitet werden. </a:t>
            </a:r>
            <a:endParaRPr lang="de-DE" sz="1200" dirty="0" smtClean="0">
              <a:solidFill>
                <a:schemeClr val="tx1">
                  <a:lumMod val="65000"/>
                  <a:lumOff val="35000"/>
                </a:schemeClr>
              </a:solidFill>
            </a:endParaRP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1450" indent="-171450" algn="l">
              <a:buFont typeface="Wingdings" pitchFamily="2" charset="2"/>
              <a:buChar char="§"/>
            </a:pPr>
            <a:r>
              <a:rPr lang="de-DE" sz="1200" dirty="0" smtClean="0">
                <a:solidFill>
                  <a:schemeClr val="tx1">
                    <a:lumMod val="65000"/>
                    <a:lumOff val="35000"/>
                  </a:schemeClr>
                </a:solidFill>
              </a:rPr>
              <a:t>setzen </a:t>
            </a:r>
            <a:r>
              <a:rPr lang="de-DE" sz="1200" dirty="0">
                <a:solidFill>
                  <a:schemeClr val="tx1">
                    <a:lumMod val="65000"/>
                    <a:lumOff val="35000"/>
                  </a:schemeClr>
                </a:solidFill>
              </a:rPr>
              <a:t>sich mit der Bedeutung des </a:t>
            </a:r>
            <a:r>
              <a:rPr lang="de-DE" sz="1200" dirty="0" smtClean="0">
                <a:solidFill>
                  <a:schemeClr val="tx1">
                    <a:lumMod val="65000"/>
                    <a:lumOff val="35000"/>
                  </a:schemeClr>
                </a:solidFill>
              </a:rPr>
              <a:t>Karnevals und insbesondere der Karnevalmasken auseinander.</a:t>
            </a:r>
            <a:endParaRPr lang="de-DE" sz="1200" dirty="0">
              <a:solidFill>
                <a:schemeClr val="tx1">
                  <a:lumMod val="65000"/>
                  <a:lumOff val="35000"/>
                </a:schemeClr>
              </a:solidFill>
            </a:endParaRPr>
          </a:p>
          <a:p>
            <a:pPr marL="171450" indent="-171450" algn="l">
              <a:buFont typeface="Wingdings" pitchFamily="2" charset="2"/>
              <a:buChar char="§"/>
            </a:pPr>
            <a:r>
              <a:rPr lang="de-DE" sz="1200" dirty="0" smtClean="0">
                <a:solidFill>
                  <a:schemeClr val="tx1">
                    <a:lumMod val="65000"/>
                    <a:lumOff val="35000"/>
                  </a:schemeClr>
                </a:solidFill>
              </a:rPr>
              <a:t>gestalten </a:t>
            </a:r>
            <a:r>
              <a:rPr lang="de-DE" sz="1200" dirty="0">
                <a:solidFill>
                  <a:schemeClr val="tx1">
                    <a:lumMod val="65000"/>
                    <a:lumOff val="35000"/>
                  </a:schemeClr>
                </a:solidFill>
              </a:rPr>
              <a:t>Gesichtsmasken </a:t>
            </a:r>
            <a:r>
              <a:rPr lang="de-DE" sz="1200" dirty="0" smtClean="0">
                <a:solidFill>
                  <a:schemeClr val="tx1">
                    <a:lumMod val="65000"/>
                    <a:lumOff val="35000"/>
                  </a:schemeClr>
                </a:solidFill>
              </a:rPr>
              <a:t>aus Gips.</a:t>
            </a:r>
            <a:endParaRPr lang="de-DE" sz="1200" dirty="0">
              <a:solidFill>
                <a:schemeClr val="tx1">
                  <a:lumMod val="65000"/>
                  <a:lumOff val="35000"/>
                </a:schemeClr>
              </a:solidFill>
            </a:endParaRPr>
          </a:p>
          <a:p>
            <a:pPr marL="171450" indent="-171450" algn="l">
              <a:buFont typeface="Wingdings" pitchFamily="2" charset="2"/>
              <a:buChar char="§"/>
            </a:pPr>
            <a:r>
              <a:rPr lang="de-DE" sz="1200" dirty="0" smtClean="0">
                <a:solidFill>
                  <a:schemeClr val="tx1">
                    <a:lumMod val="65000"/>
                    <a:lumOff val="35000"/>
                  </a:schemeClr>
                </a:solidFill>
              </a:rPr>
              <a:t>erstellen </a:t>
            </a:r>
            <a:r>
              <a:rPr lang="de-DE" sz="1200" dirty="0">
                <a:solidFill>
                  <a:schemeClr val="tx1">
                    <a:lumMod val="65000"/>
                    <a:lumOff val="35000"/>
                  </a:schemeClr>
                </a:solidFill>
              </a:rPr>
              <a:t>Faschingsfrisuren oder elegante Frisuren.</a:t>
            </a:r>
          </a:p>
          <a:p>
            <a:pPr marL="171450" indent="-171450" algn="l">
              <a:buFont typeface="Wingdings" pitchFamily="2" charset="2"/>
              <a:buChar char="§"/>
            </a:pPr>
            <a:r>
              <a:rPr lang="de-DE" sz="1200" dirty="0" smtClean="0">
                <a:solidFill>
                  <a:schemeClr val="tx1">
                    <a:lumMod val="65000"/>
                    <a:lumOff val="35000"/>
                  </a:schemeClr>
                </a:solidFill>
              </a:rPr>
              <a:t>kreieren </a:t>
            </a:r>
            <a:r>
              <a:rPr lang="de-DE" sz="1200" dirty="0">
                <a:solidFill>
                  <a:schemeClr val="tx1">
                    <a:lumMod val="65000"/>
                    <a:lumOff val="35000"/>
                  </a:schemeClr>
                </a:solidFill>
              </a:rPr>
              <a:t>ein zum Thema passendes </a:t>
            </a:r>
            <a:r>
              <a:rPr lang="de-DE" sz="1200" dirty="0" smtClean="0">
                <a:solidFill>
                  <a:schemeClr val="tx1">
                    <a:lumMod val="65000"/>
                    <a:lumOff val="35000"/>
                  </a:schemeClr>
                </a:solidFill>
              </a:rPr>
              <a:t>Faschingsnageldesign</a:t>
            </a:r>
            <a:r>
              <a:rPr lang="de-DE" sz="1200" dirty="0">
                <a:solidFill>
                  <a:schemeClr val="tx1">
                    <a:lumMod val="65000"/>
                    <a:lumOff val="35000"/>
                  </a:schemeClr>
                </a:solidFill>
              </a:rPr>
              <a:t>.</a:t>
            </a:r>
          </a:p>
          <a:p>
            <a:pPr marL="171450" indent="-171450" algn="l">
              <a:buFont typeface="Wingdings" pitchFamily="2" charset="2"/>
              <a:buChar char="§"/>
            </a:pPr>
            <a:r>
              <a:rPr lang="de-DE" sz="1200" dirty="0" smtClean="0">
                <a:solidFill>
                  <a:schemeClr val="tx1">
                    <a:lumMod val="65000"/>
                    <a:lumOff val="35000"/>
                  </a:schemeClr>
                </a:solidFill>
              </a:rPr>
              <a:t>gestalten </a:t>
            </a:r>
            <a:r>
              <a:rPr lang="de-DE" sz="1200" dirty="0">
                <a:solidFill>
                  <a:schemeClr val="tx1">
                    <a:lumMod val="65000"/>
                    <a:lumOff val="35000"/>
                  </a:schemeClr>
                </a:solidFill>
              </a:rPr>
              <a:t>ein Schaufenster.</a:t>
            </a: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246" y="188640"/>
            <a:ext cx="2112234" cy="1584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7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a:t>
            </a:r>
            <a:r>
              <a:rPr lang="de-DE" dirty="0" smtClean="0"/>
              <a:t>n vogue: Karneval in Venedig</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500" i="1" dirty="0">
                <a:solidFill>
                  <a:srgbClr val="009999"/>
                </a:solidFill>
              </a:rPr>
              <a:t>Information/Planung/Entscheidung</a:t>
            </a:r>
          </a:p>
          <a:p>
            <a:pPr algn="l"/>
            <a:endParaRPr lang="de-DE" sz="600" dirty="0"/>
          </a:p>
          <a:p>
            <a:pPr algn="l">
              <a:lnSpc>
                <a:spcPct val="110000"/>
              </a:lnSpc>
            </a:pPr>
            <a:r>
              <a:rPr lang="de-DE" sz="1300" dirty="0">
                <a:solidFill>
                  <a:schemeClr val="tx1">
                    <a:lumMod val="65000"/>
                    <a:lumOff val="35000"/>
                  </a:schemeClr>
                </a:solidFill>
              </a:rPr>
              <a:t>Die Schülerinnen und Schüler  </a:t>
            </a:r>
          </a:p>
          <a:p>
            <a:pPr marL="174625" lvl="0" indent="-174625" algn="l">
              <a:lnSpc>
                <a:spcPct val="110000"/>
              </a:lnSpc>
              <a:buFont typeface="Wingdings" pitchFamily="2" charset="2"/>
              <a:buChar char="§"/>
            </a:pPr>
            <a:r>
              <a:rPr lang="de-DE" sz="1300" dirty="0" smtClean="0">
                <a:solidFill>
                  <a:schemeClr val="tx1">
                    <a:lumMod val="65000"/>
                    <a:lumOff val="35000"/>
                  </a:schemeClr>
                </a:solidFill>
              </a:rPr>
              <a:t>recherchieren </a:t>
            </a:r>
            <a:r>
              <a:rPr lang="de-DE" sz="1300" dirty="0">
                <a:solidFill>
                  <a:schemeClr val="tx1">
                    <a:lumMod val="65000"/>
                    <a:lumOff val="35000"/>
                  </a:schemeClr>
                </a:solidFill>
              </a:rPr>
              <a:t>im Internet über die Bedeutung des Karnevals bzw. einer Maske und erstellen dazu ein Merkblatt (digitale Bildung</a:t>
            </a:r>
            <a:r>
              <a:rPr lang="de-DE" sz="1300" dirty="0" smtClean="0">
                <a:solidFill>
                  <a:schemeClr val="tx1">
                    <a:lumMod val="65000"/>
                    <a:lumOff val="35000"/>
                  </a:schemeClr>
                </a:solidFill>
              </a:rPr>
              <a:t>).</a:t>
            </a:r>
          </a:p>
          <a:p>
            <a:pPr marL="174625" lvl="0" indent="-174625" algn="l">
              <a:lnSpc>
                <a:spcPct val="110000"/>
              </a:lnSpc>
              <a:buFont typeface="Wingdings" pitchFamily="2" charset="2"/>
              <a:buChar char="§"/>
            </a:pPr>
            <a:r>
              <a:rPr lang="de-DE" sz="1300" dirty="0" smtClean="0">
                <a:solidFill>
                  <a:schemeClr val="tx1">
                    <a:lumMod val="65000"/>
                    <a:lumOff val="35000"/>
                  </a:schemeClr>
                </a:solidFill>
              </a:rPr>
              <a:t>erstellen </a:t>
            </a:r>
            <a:r>
              <a:rPr lang="de-DE" sz="1300" dirty="0">
                <a:solidFill>
                  <a:schemeClr val="tx1">
                    <a:lumMod val="65000"/>
                    <a:lumOff val="35000"/>
                  </a:schemeClr>
                </a:solidFill>
              </a:rPr>
              <a:t>in Gruppen jeweils ein Konzept für ihr „Faschingsschaufenster“ </a:t>
            </a:r>
            <a:br>
              <a:rPr lang="de-DE" sz="1300" dirty="0">
                <a:solidFill>
                  <a:schemeClr val="tx1">
                    <a:lumMod val="65000"/>
                    <a:lumOff val="35000"/>
                  </a:schemeClr>
                </a:solidFill>
              </a:rPr>
            </a:br>
            <a:r>
              <a:rPr lang="de-DE" sz="1300" dirty="0">
                <a:solidFill>
                  <a:schemeClr val="tx1">
                    <a:lumMod val="65000"/>
                    <a:lumOff val="35000"/>
                  </a:schemeClr>
                </a:solidFill>
              </a:rPr>
              <a:t>(Farbgestaltung, Dekorationsmaterial, Anordnung der beworbenen Ausstellungsstücke, Plakatgestaltung, </a:t>
            </a:r>
            <a:r>
              <a:rPr lang="de-DE" sz="1300" dirty="0" smtClean="0">
                <a:solidFill>
                  <a:schemeClr val="tx1">
                    <a:lumMod val="65000"/>
                    <a:lumOff val="35000"/>
                  </a:schemeClr>
                </a:solidFill>
              </a:rPr>
              <a:t>Preisschilder etc.).</a:t>
            </a:r>
          </a:p>
          <a:p>
            <a:pPr marL="285750" lvl="0" indent="-285750" algn="l">
              <a:buFont typeface="Wingdings" pitchFamily="2" charset="2"/>
              <a:buChar char="§"/>
            </a:pPr>
            <a:endParaRPr lang="de-DE" sz="1500" b="1" dirty="0"/>
          </a:p>
          <a:p>
            <a:pPr algn="l"/>
            <a:r>
              <a:rPr lang="de-DE" sz="1500" i="1" dirty="0" smtClean="0">
                <a:solidFill>
                  <a:srgbClr val="009999"/>
                </a:solidFill>
              </a:rPr>
              <a:t>Durchführung</a:t>
            </a:r>
            <a:endParaRPr lang="de-DE" sz="1500" i="1" dirty="0">
              <a:solidFill>
                <a:srgbClr val="009999"/>
              </a:solidFill>
            </a:endParaRPr>
          </a:p>
          <a:p>
            <a:pPr algn="l"/>
            <a:endParaRPr lang="de-DE" sz="600" dirty="0"/>
          </a:p>
          <a:p>
            <a:pPr algn="l">
              <a:lnSpc>
                <a:spcPct val="110000"/>
              </a:lnSpc>
            </a:pPr>
            <a:r>
              <a:rPr lang="de-DE" sz="1300" dirty="0">
                <a:solidFill>
                  <a:schemeClr val="tx1">
                    <a:lumMod val="65000"/>
                    <a:lumOff val="35000"/>
                  </a:schemeClr>
                </a:solidFill>
              </a:rPr>
              <a:t>Die Schülerinnen und Schüler  </a:t>
            </a:r>
            <a:endParaRPr lang="de-DE" sz="1300" dirty="0" smtClean="0">
              <a:solidFill>
                <a:schemeClr val="tx1">
                  <a:lumMod val="65000"/>
                  <a:lumOff val="35000"/>
                </a:schemeClr>
              </a:solidFill>
            </a:endParaRPr>
          </a:p>
          <a:p>
            <a:pPr marL="174625" indent="-174625" algn="l">
              <a:lnSpc>
                <a:spcPct val="110000"/>
              </a:lnSpc>
              <a:buFont typeface="Wingdings" pitchFamily="2" charset="2"/>
              <a:buChar char="§"/>
            </a:pPr>
            <a:r>
              <a:rPr lang="de-DE" sz="1300" dirty="0" smtClean="0">
                <a:solidFill>
                  <a:schemeClr val="tx1">
                    <a:lumMod val="65000"/>
                    <a:lumOff val="35000"/>
                  </a:schemeClr>
                </a:solidFill>
              </a:rPr>
              <a:t>machen </a:t>
            </a:r>
            <a:r>
              <a:rPr lang="de-DE" sz="1300" dirty="0">
                <a:solidFill>
                  <a:schemeClr val="tx1">
                    <a:lumMod val="65000"/>
                    <a:lumOff val="35000"/>
                  </a:schemeClr>
                </a:solidFill>
              </a:rPr>
              <a:t>in Gruppen Gipsabdrücke ihres </a:t>
            </a:r>
            <a:r>
              <a:rPr lang="de-DE" sz="1300" dirty="0" smtClean="0">
                <a:solidFill>
                  <a:schemeClr val="tx1">
                    <a:lumMod val="65000"/>
                    <a:lumOff val="35000"/>
                  </a:schemeClr>
                </a:solidFill>
              </a:rPr>
              <a:t>Gesichts </a:t>
            </a:r>
            <a:r>
              <a:rPr lang="de-DE" sz="1300" dirty="0">
                <a:solidFill>
                  <a:schemeClr val="tx1">
                    <a:lumMod val="65000"/>
                    <a:lumOff val="35000"/>
                  </a:schemeClr>
                </a:solidFill>
              </a:rPr>
              <a:t>für die </a:t>
            </a:r>
            <a:r>
              <a:rPr lang="de-DE" sz="1300" dirty="0" smtClean="0">
                <a:solidFill>
                  <a:schemeClr val="tx1">
                    <a:lumMod val="65000"/>
                    <a:lumOff val="35000"/>
                  </a:schemeClr>
                </a:solidFill>
              </a:rPr>
              <a:t>Masken.</a:t>
            </a:r>
          </a:p>
          <a:p>
            <a:pPr marL="174625" indent="-174625" algn="l">
              <a:lnSpc>
                <a:spcPct val="110000"/>
              </a:lnSpc>
              <a:buFont typeface="Wingdings" pitchFamily="2" charset="2"/>
              <a:buChar char="§"/>
            </a:pPr>
            <a:r>
              <a:rPr lang="de-DE" sz="1300" dirty="0" smtClean="0">
                <a:solidFill>
                  <a:schemeClr val="tx1">
                    <a:lumMod val="65000"/>
                    <a:lumOff val="35000"/>
                  </a:schemeClr>
                </a:solidFill>
              </a:rPr>
              <a:t>gestalten </a:t>
            </a:r>
            <a:r>
              <a:rPr lang="de-DE" sz="1300" dirty="0">
                <a:solidFill>
                  <a:schemeClr val="tx1">
                    <a:lumMod val="65000"/>
                    <a:lumOff val="35000"/>
                  </a:schemeClr>
                </a:solidFill>
              </a:rPr>
              <a:t>ihre jeweilige Maske farblich zum Konzept der Gruppe </a:t>
            </a:r>
            <a:r>
              <a:rPr lang="de-DE" sz="1300" dirty="0" smtClean="0">
                <a:solidFill>
                  <a:schemeClr val="tx1">
                    <a:lumMod val="65000"/>
                    <a:lumOff val="35000"/>
                  </a:schemeClr>
                </a:solidFill>
              </a:rPr>
              <a:t>passend.</a:t>
            </a:r>
          </a:p>
          <a:p>
            <a:pPr marL="174625" indent="-174625" algn="l">
              <a:lnSpc>
                <a:spcPct val="110000"/>
              </a:lnSpc>
              <a:buFont typeface="Wingdings" pitchFamily="2" charset="2"/>
              <a:buChar char="§"/>
            </a:pPr>
            <a:r>
              <a:rPr lang="de-DE" sz="1300" dirty="0" smtClean="0">
                <a:solidFill>
                  <a:schemeClr val="tx1">
                    <a:lumMod val="65000"/>
                    <a:lumOff val="35000"/>
                  </a:schemeClr>
                </a:solidFill>
              </a:rPr>
              <a:t>wählen </a:t>
            </a:r>
            <a:r>
              <a:rPr lang="de-DE" sz="1300" dirty="0">
                <a:solidFill>
                  <a:schemeClr val="tx1">
                    <a:lumMod val="65000"/>
                    <a:lumOff val="35000"/>
                  </a:schemeClr>
                </a:solidFill>
              </a:rPr>
              <a:t>gemeinsam Dekorationsmaterial für das Schaufenster aus und bestellen dies über die </a:t>
            </a:r>
            <a:r>
              <a:rPr lang="de-DE" sz="1300" dirty="0" smtClean="0">
                <a:solidFill>
                  <a:schemeClr val="tx1">
                    <a:lumMod val="65000"/>
                    <a:lumOff val="35000"/>
                  </a:schemeClr>
                </a:solidFill>
              </a:rPr>
              <a:t>Lehrkräfte.</a:t>
            </a:r>
          </a:p>
          <a:p>
            <a:pPr marL="174625" indent="-174625" algn="l">
              <a:lnSpc>
                <a:spcPct val="110000"/>
              </a:lnSpc>
              <a:buFont typeface="Wingdings" pitchFamily="2" charset="2"/>
              <a:buChar char="§"/>
            </a:pPr>
            <a:r>
              <a:rPr lang="de-DE" sz="1300" dirty="0" smtClean="0">
                <a:solidFill>
                  <a:schemeClr val="tx1">
                    <a:lumMod val="65000"/>
                    <a:lumOff val="35000"/>
                  </a:schemeClr>
                </a:solidFill>
              </a:rPr>
              <a:t>gestalten Werbeplakate </a:t>
            </a:r>
            <a:r>
              <a:rPr lang="de-DE" sz="1300" dirty="0">
                <a:solidFill>
                  <a:schemeClr val="tx1">
                    <a:lumMod val="65000"/>
                    <a:lumOff val="35000"/>
                  </a:schemeClr>
                </a:solidFill>
              </a:rPr>
              <a:t>und Preisschilder für den Präsentationstisch </a:t>
            </a:r>
            <a:r>
              <a:rPr lang="de-DE" sz="1300" dirty="0" smtClean="0">
                <a:solidFill>
                  <a:schemeClr val="tx1">
                    <a:lumMod val="65000"/>
                    <a:lumOff val="35000"/>
                  </a:schemeClr>
                </a:solidFill>
              </a:rPr>
              <a:t>handschriftlich.</a:t>
            </a:r>
          </a:p>
          <a:p>
            <a:pPr marL="174625" indent="-174625" algn="l">
              <a:lnSpc>
                <a:spcPct val="110000"/>
              </a:lnSpc>
              <a:buFont typeface="Wingdings" pitchFamily="2" charset="2"/>
              <a:buChar char="§"/>
            </a:pPr>
            <a:r>
              <a:rPr lang="de-DE" sz="1300" dirty="0" smtClean="0">
                <a:solidFill>
                  <a:schemeClr val="tx1">
                    <a:lumMod val="65000"/>
                    <a:lumOff val="35000"/>
                  </a:schemeClr>
                </a:solidFill>
              </a:rPr>
              <a:t>frisieren </a:t>
            </a:r>
            <a:r>
              <a:rPr lang="de-DE" sz="1300" dirty="0">
                <a:solidFill>
                  <a:schemeClr val="tx1">
                    <a:lumMod val="65000"/>
                    <a:lumOff val="35000"/>
                  </a:schemeClr>
                </a:solidFill>
              </a:rPr>
              <a:t>die Puppenköpfe und gestalten an Kunststoffhänden das </a:t>
            </a:r>
            <a:r>
              <a:rPr lang="de-DE" sz="1300" dirty="0" smtClean="0">
                <a:solidFill>
                  <a:schemeClr val="tx1">
                    <a:lumMod val="65000"/>
                    <a:lumOff val="35000"/>
                  </a:schemeClr>
                </a:solidFill>
              </a:rPr>
              <a:t>Nageldesign.</a:t>
            </a:r>
          </a:p>
          <a:p>
            <a:pPr marL="174625" indent="-174625" algn="l">
              <a:lnSpc>
                <a:spcPct val="110000"/>
              </a:lnSpc>
              <a:buFont typeface="Wingdings" pitchFamily="2" charset="2"/>
              <a:buChar char="§"/>
            </a:pPr>
            <a:r>
              <a:rPr lang="de-DE" sz="1300" dirty="0" smtClean="0">
                <a:solidFill>
                  <a:schemeClr val="tx1">
                    <a:lumMod val="65000"/>
                    <a:lumOff val="35000"/>
                  </a:schemeClr>
                </a:solidFill>
              </a:rPr>
              <a:t>gestalten </a:t>
            </a:r>
            <a:r>
              <a:rPr lang="de-DE" sz="1300" dirty="0">
                <a:solidFill>
                  <a:schemeClr val="tx1">
                    <a:lumMod val="65000"/>
                    <a:lumOff val="35000"/>
                  </a:schemeClr>
                </a:solidFill>
              </a:rPr>
              <a:t>je Gruppe ein Schaufenster (Auswahl der präsentierten Plakate, Köpfe usw. erfolgt in der Gruppe, nicht präsentierte Projektarbeiten werden trotzdem bewertet</a:t>
            </a:r>
            <a:r>
              <a:rPr lang="de-DE" sz="1300" dirty="0" smtClean="0">
                <a:solidFill>
                  <a:schemeClr val="tx1">
                    <a:lumMod val="65000"/>
                    <a:lumOff val="35000"/>
                  </a:schemeClr>
                </a:solidFill>
              </a:rPr>
              <a:t>).</a:t>
            </a:r>
            <a:endParaRPr lang="de-DE" sz="1300" dirty="0">
              <a:solidFill>
                <a:schemeClr val="tx1">
                  <a:lumMod val="65000"/>
                  <a:lumOff val="35000"/>
                </a:schemeClr>
              </a:solidFill>
            </a:endParaRPr>
          </a:p>
          <a:p>
            <a:pPr marL="174625" indent="-174625"/>
            <a:r>
              <a:rPr lang="de-DE" sz="1400" b="1" dirty="0"/>
              <a:t> </a:t>
            </a:r>
            <a:endParaRPr lang="de-DE" sz="1400" dirty="0"/>
          </a:p>
          <a:p>
            <a:r>
              <a:rPr lang="de-DE" sz="1400" dirty="0" smtClean="0"/>
              <a:t>. </a:t>
            </a:r>
            <a:endParaRPr lang="de-DE" sz="1400" dirty="0"/>
          </a:p>
          <a:p>
            <a:r>
              <a:rPr lang="de-DE" sz="1400" dirty="0"/>
              <a:t/>
            </a:r>
            <a:br>
              <a:rPr lang="de-DE" sz="1400" dirty="0"/>
            </a:br>
            <a:r>
              <a:rPr lang="de-DE" sz="1400" dirty="0"/>
              <a:t> </a:t>
            </a: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246" y="188640"/>
            <a:ext cx="2112234" cy="1584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78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a:solidFill>
                  <a:schemeClr val="tx1">
                    <a:lumMod val="65000"/>
                    <a:lumOff val="35000"/>
                  </a:schemeClr>
                </a:solidFill>
              </a:rPr>
              <a:t>Grundlagen der </a:t>
            </a:r>
            <a:r>
              <a:rPr lang="de-DE" sz="1200" dirty="0" smtClean="0">
                <a:solidFill>
                  <a:schemeClr val="tx1">
                    <a:lumMod val="65000"/>
                    <a:lumOff val="35000"/>
                  </a:schemeClr>
                </a:solidFill>
              </a:rPr>
              <a:t>Fertigungstechnik </a:t>
            </a:r>
            <a:r>
              <a:rPr lang="de-DE" sz="1200" dirty="0">
                <a:solidFill>
                  <a:schemeClr val="tx1">
                    <a:lumMod val="65000"/>
                    <a:lumOff val="35000"/>
                  </a:schemeClr>
                </a:solidFill>
              </a:rPr>
              <a:t>und </a:t>
            </a:r>
            <a:r>
              <a:rPr lang="de-DE" sz="1200" dirty="0" smtClean="0">
                <a:solidFill>
                  <a:schemeClr val="tx1">
                    <a:lumMod val="65000"/>
                    <a:lumOff val="35000"/>
                  </a:schemeClr>
                </a:solidFill>
              </a:rPr>
              <a:t>Grundlagen Metalltechnik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a:solidFill>
                  <a:schemeClr val="tx1">
                    <a:lumMod val="65000"/>
                    <a:lumOff val="35000"/>
                  </a:schemeClr>
                </a:solidFill>
              </a:rPr>
              <a:t>Um das Ehrenamt der Feuerwehr </a:t>
            </a:r>
            <a:r>
              <a:rPr lang="de-DE" sz="1200" dirty="0" smtClean="0">
                <a:solidFill>
                  <a:schemeClr val="tx1">
                    <a:lumMod val="65000"/>
                    <a:lumOff val="35000"/>
                  </a:schemeClr>
                </a:solidFill>
              </a:rPr>
              <a:t>zu würdigen und den Schülerinnen und Schülern die Kontaktherstellung zu örtlichen Vereinen zu erleichtern, wird ein </a:t>
            </a:r>
            <a:r>
              <a:rPr lang="de-DE" sz="1200" dirty="0">
                <a:solidFill>
                  <a:schemeClr val="tx1">
                    <a:lumMod val="65000"/>
                    <a:lumOff val="35000"/>
                  </a:schemeClr>
                </a:solidFill>
              </a:rPr>
              <a:t>Grill für die </a:t>
            </a:r>
            <a:r>
              <a:rPr lang="de-DE" sz="1200" dirty="0" smtClean="0">
                <a:solidFill>
                  <a:schemeClr val="tx1">
                    <a:lumMod val="65000"/>
                    <a:lumOff val="35000"/>
                  </a:schemeClr>
                </a:solidFill>
              </a:rPr>
              <a:t>Freiwillige Feuerwehr gebaut. Grundlage bilden die Schweißreste </a:t>
            </a:r>
            <a:r>
              <a:rPr lang="de-DE" sz="1200" dirty="0">
                <a:solidFill>
                  <a:schemeClr val="tx1">
                    <a:lumMod val="65000"/>
                    <a:lumOff val="35000"/>
                  </a:schemeClr>
                </a:solidFill>
              </a:rPr>
              <a:t>und </a:t>
            </a:r>
            <a:r>
              <a:rPr lang="de-DE" sz="1200" dirty="0" smtClean="0">
                <a:solidFill>
                  <a:schemeClr val="tx1">
                    <a:lumMod val="65000"/>
                    <a:lumOff val="35000"/>
                  </a:schemeClr>
                </a:solidFill>
              </a:rPr>
              <a:t>Schweißprojekte </a:t>
            </a:r>
            <a:r>
              <a:rPr lang="de-DE" sz="1200" dirty="0">
                <a:solidFill>
                  <a:schemeClr val="tx1">
                    <a:lumMod val="65000"/>
                    <a:lumOff val="35000"/>
                  </a:schemeClr>
                </a:solidFill>
              </a:rPr>
              <a:t>der Fachklassen, die im Schrottcontainer der Schweißwerkstatt </a:t>
            </a:r>
            <a:r>
              <a:rPr lang="de-DE" sz="1200" dirty="0" smtClean="0">
                <a:solidFill>
                  <a:schemeClr val="tx1">
                    <a:lumMod val="65000"/>
                    <a:lumOff val="35000"/>
                  </a:schemeClr>
                </a:solidFill>
              </a:rPr>
              <a:t>lagern. Ein </a:t>
            </a:r>
            <a:r>
              <a:rPr lang="de-DE" sz="1200" dirty="0">
                <a:solidFill>
                  <a:schemeClr val="tx1">
                    <a:lumMod val="65000"/>
                    <a:lumOff val="35000"/>
                  </a:schemeClr>
                </a:solidFill>
              </a:rPr>
              <a:t>Galgengrill mit Flaschenzug für den großen Grillrost und </a:t>
            </a:r>
            <a:r>
              <a:rPr lang="de-DE" sz="1200" dirty="0" smtClean="0">
                <a:solidFill>
                  <a:schemeClr val="tx1">
                    <a:lumMod val="65000"/>
                    <a:lumOff val="35000"/>
                  </a:schemeClr>
                </a:solidFill>
              </a:rPr>
              <a:t>eine große </a:t>
            </a:r>
            <a:r>
              <a:rPr lang="de-DE" sz="1200" dirty="0">
                <a:solidFill>
                  <a:schemeClr val="tx1">
                    <a:lumMod val="65000"/>
                    <a:lumOff val="35000"/>
                  </a:schemeClr>
                </a:solidFill>
              </a:rPr>
              <a:t>Feuerstelle ziert den in Feuerwehrrot gehaltenen Grill</a:t>
            </a:r>
            <a:r>
              <a:rPr lang="de-DE" sz="1200" dirty="0" smtClean="0">
                <a:solidFill>
                  <a:schemeClr val="tx1">
                    <a:lumMod val="65000"/>
                    <a:lumOff val="35000"/>
                  </a:schemeClr>
                </a:solidFill>
              </a:rPr>
              <a:t>.</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1450" indent="-171450" algn="l">
              <a:buFont typeface="Wingdings" pitchFamily="2" charset="2"/>
              <a:buChar char="§"/>
            </a:pPr>
            <a:r>
              <a:rPr lang="de-DE" sz="1200" dirty="0">
                <a:solidFill>
                  <a:schemeClr val="tx1">
                    <a:lumMod val="65000"/>
                    <a:lumOff val="35000"/>
                  </a:schemeClr>
                </a:solidFill>
              </a:rPr>
              <a:t>lesen einfache technische Zeichnungen. </a:t>
            </a:r>
          </a:p>
          <a:p>
            <a:pPr marL="171450" indent="-171450" algn="l">
              <a:buFont typeface="Wingdings" pitchFamily="2" charset="2"/>
              <a:buChar char="§"/>
            </a:pPr>
            <a:r>
              <a:rPr lang="de-DE" sz="1200" dirty="0" smtClean="0">
                <a:solidFill>
                  <a:schemeClr val="tx1">
                    <a:lumMod val="65000"/>
                    <a:lumOff val="35000"/>
                  </a:schemeClr>
                </a:solidFill>
              </a:rPr>
              <a:t>erstellen </a:t>
            </a:r>
            <a:r>
              <a:rPr lang="de-DE" sz="1200" dirty="0">
                <a:solidFill>
                  <a:schemeClr val="tx1">
                    <a:lumMod val="65000"/>
                    <a:lumOff val="35000"/>
                  </a:schemeClr>
                </a:solidFill>
              </a:rPr>
              <a:t>einfache </a:t>
            </a:r>
            <a:r>
              <a:rPr lang="de-DE" sz="1200" dirty="0" smtClean="0">
                <a:solidFill>
                  <a:schemeClr val="tx1">
                    <a:lumMod val="65000"/>
                    <a:lumOff val="35000"/>
                  </a:schemeClr>
                </a:solidFill>
              </a:rPr>
              <a:t>Werkstattskizzen.</a:t>
            </a:r>
          </a:p>
          <a:p>
            <a:pPr marL="171450" indent="-171450" algn="l">
              <a:buFont typeface="Wingdings" pitchFamily="2" charset="2"/>
              <a:buChar char="§"/>
            </a:pPr>
            <a:r>
              <a:rPr lang="de-DE" sz="1200" dirty="0" smtClean="0">
                <a:solidFill>
                  <a:schemeClr val="tx1">
                    <a:lumMod val="65000"/>
                    <a:lumOff val="35000"/>
                  </a:schemeClr>
                </a:solidFill>
              </a:rPr>
              <a:t>wenden Bemaßungsregeln </a:t>
            </a:r>
            <a:r>
              <a:rPr lang="de-DE" sz="1200" dirty="0">
                <a:solidFill>
                  <a:schemeClr val="tx1">
                    <a:lumMod val="65000"/>
                    <a:lumOff val="35000"/>
                  </a:schemeClr>
                </a:solidFill>
              </a:rPr>
              <a:t>an.</a:t>
            </a:r>
          </a:p>
          <a:p>
            <a:pPr marL="171450" indent="-171450" algn="l">
              <a:buFont typeface="Wingdings" pitchFamily="2" charset="2"/>
              <a:buChar char="§"/>
            </a:pPr>
            <a:r>
              <a:rPr lang="de-DE" sz="1200" dirty="0" smtClean="0">
                <a:solidFill>
                  <a:schemeClr val="tx1">
                    <a:lumMod val="65000"/>
                    <a:lumOff val="35000"/>
                  </a:schemeClr>
                </a:solidFill>
              </a:rPr>
              <a:t>fertigen </a:t>
            </a:r>
            <a:r>
              <a:rPr lang="de-DE" sz="1200" dirty="0">
                <a:solidFill>
                  <a:schemeClr val="tx1">
                    <a:lumMod val="65000"/>
                    <a:lumOff val="35000"/>
                  </a:schemeClr>
                </a:solidFill>
              </a:rPr>
              <a:t>Bauteile mittels Sägen, Feilen, Bohren, Senken, Gewindeschneiden </a:t>
            </a:r>
            <a:r>
              <a:rPr lang="de-DE" sz="1200" dirty="0" smtClean="0">
                <a:solidFill>
                  <a:schemeClr val="tx1">
                    <a:lumMod val="65000"/>
                    <a:lumOff val="35000"/>
                  </a:schemeClr>
                </a:solidFill>
              </a:rPr>
              <a:t>innen </a:t>
            </a:r>
            <a:r>
              <a:rPr lang="de-DE" sz="1200" dirty="0">
                <a:solidFill>
                  <a:schemeClr val="tx1">
                    <a:lumMod val="65000"/>
                    <a:lumOff val="35000"/>
                  </a:schemeClr>
                </a:solidFill>
              </a:rPr>
              <a:t>und </a:t>
            </a:r>
            <a:r>
              <a:rPr lang="de-DE" sz="1200" dirty="0" smtClean="0">
                <a:solidFill>
                  <a:schemeClr val="tx1">
                    <a:lumMod val="65000"/>
                    <a:lumOff val="35000"/>
                  </a:schemeClr>
                </a:solidFill>
              </a:rPr>
              <a:t>außen</a:t>
            </a:r>
            <a:r>
              <a:rPr lang="de-DE" sz="1200" dirty="0">
                <a:solidFill>
                  <a:schemeClr val="tx1">
                    <a:lumMod val="65000"/>
                    <a:lumOff val="35000"/>
                  </a:schemeClr>
                </a:solidFill>
              </a:rPr>
              <a:t>, Biegen, Schmieden, Schweißen (Autogen und MAG-Schweißverfahren). </a:t>
            </a:r>
          </a:p>
          <a:p>
            <a:pPr marL="171450" indent="-171450" algn="l">
              <a:buFont typeface="Wingdings" pitchFamily="2" charset="2"/>
              <a:buChar char="§"/>
            </a:pPr>
            <a:r>
              <a:rPr lang="de-DE" sz="1200" dirty="0" smtClean="0">
                <a:solidFill>
                  <a:schemeClr val="tx1">
                    <a:lumMod val="65000"/>
                    <a:lumOff val="35000"/>
                  </a:schemeClr>
                </a:solidFill>
              </a:rPr>
              <a:t>ändern </a:t>
            </a:r>
            <a:r>
              <a:rPr lang="de-DE" sz="1200" dirty="0">
                <a:solidFill>
                  <a:schemeClr val="tx1">
                    <a:lumMod val="65000"/>
                    <a:lumOff val="35000"/>
                  </a:schemeClr>
                </a:solidFill>
              </a:rPr>
              <a:t>Stoffeigenschaften (</a:t>
            </a:r>
            <a:r>
              <a:rPr lang="de-DE" sz="1200" dirty="0" smtClean="0">
                <a:solidFill>
                  <a:schemeClr val="tx1">
                    <a:lumMod val="65000"/>
                    <a:lumOff val="35000"/>
                  </a:schemeClr>
                </a:solidFill>
              </a:rPr>
              <a:t>Härten).</a:t>
            </a:r>
          </a:p>
          <a:p>
            <a:pPr marL="171450" indent="-171450" algn="l">
              <a:buFont typeface="Wingdings" pitchFamily="2" charset="2"/>
              <a:buChar char="§"/>
            </a:pPr>
            <a:r>
              <a:rPr lang="de-DE" sz="1200" dirty="0" smtClean="0">
                <a:solidFill>
                  <a:schemeClr val="tx1">
                    <a:lumMod val="65000"/>
                    <a:lumOff val="35000"/>
                  </a:schemeClr>
                </a:solidFill>
              </a:rPr>
              <a:t>bearbeiten </a:t>
            </a:r>
            <a:r>
              <a:rPr lang="de-DE" sz="1200" dirty="0">
                <a:solidFill>
                  <a:schemeClr val="tx1">
                    <a:lumMod val="65000"/>
                    <a:lumOff val="35000"/>
                  </a:schemeClr>
                </a:solidFill>
              </a:rPr>
              <a:t>die Oberflächen der Bauteile (Schleifen, Grundieren, Lackieren</a:t>
            </a:r>
            <a:r>
              <a:rPr lang="de-DE" sz="1200" dirty="0" smtClean="0">
                <a:solidFill>
                  <a:schemeClr val="tx1">
                    <a:lumMod val="65000"/>
                    <a:lumOff val="35000"/>
                  </a:schemeClr>
                </a:solidFill>
              </a:rPr>
              <a:t>).</a:t>
            </a: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p:txBody>
          <a:bodyPr/>
          <a:lstStyle/>
          <a:p>
            <a:endParaRPr lang="de-DE" dirty="0"/>
          </a:p>
        </p:txBody>
      </p:sp>
      <p:sp>
        <p:nvSpPr>
          <p:cNvPr id="6" name="Titel 1"/>
          <p:cNvSpPr txBox="1">
            <a:spLocks/>
          </p:cNvSpPr>
          <p:nvPr/>
        </p:nvSpPr>
        <p:spPr>
          <a:xfrm>
            <a:off x="-3732" y="548680"/>
            <a:ext cx="7920000" cy="692696"/>
          </a:xfrm>
          <a:prstGeom prst="rect">
            <a:avLst/>
          </a:prstGeo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p:spPr>
        <p:txBody>
          <a:bodyPr vert="horz" lIns="91440" tIns="0" rIns="91440" bIns="0" rtlCol="0" anchor="ctr">
            <a:noAutofit/>
          </a:bodyPr>
          <a:lstStyle>
            <a:lvl1pPr marL="360000" indent="0" algn="l" defTabSz="914400" rtl="0" eaLnBrk="1" latinLnBrk="0" hangingPunct="1">
              <a:spcBef>
                <a:spcPct val="0"/>
              </a:spcBef>
              <a:buNone/>
              <a:defRPr sz="2400" b="1" kern="1200" baseline="0">
                <a:solidFill>
                  <a:srgbClr val="009999"/>
                </a:solidFill>
                <a:latin typeface="Arial" panose="020B0604020202020204" pitchFamily="34" charset="0"/>
                <a:ea typeface="+mj-ea"/>
                <a:cs typeface="Arial" panose="020B0604020202020204" pitchFamily="34" charset="0"/>
              </a:defRPr>
            </a:lvl1pPr>
          </a:lstStyle>
          <a:p>
            <a:r>
              <a:rPr lang="de-DE" dirty="0" smtClean="0"/>
              <a:t>Geschenk – genial – Grill </a:t>
            </a:r>
            <a:endParaRPr lang="de-DE"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16632"/>
            <a:ext cx="1337825" cy="1785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22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a:solidFill>
                  <a:schemeClr val="tx1">
                    <a:lumMod val="65000"/>
                    <a:lumOff val="35000"/>
                  </a:schemeClr>
                </a:solidFill>
              </a:rPr>
              <a:t>Grundlagen der </a:t>
            </a:r>
            <a:r>
              <a:rPr lang="de-DE" sz="1200" dirty="0" smtClean="0">
                <a:solidFill>
                  <a:schemeClr val="tx1">
                    <a:lumMod val="65000"/>
                    <a:lumOff val="35000"/>
                  </a:schemeClr>
                </a:solidFill>
              </a:rPr>
              <a:t>Fertigungstechnik </a:t>
            </a:r>
            <a:r>
              <a:rPr lang="de-DE" sz="1200" dirty="0">
                <a:solidFill>
                  <a:schemeClr val="tx1">
                    <a:lumMod val="65000"/>
                    <a:lumOff val="35000"/>
                  </a:schemeClr>
                </a:solidFill>
              </a:rPr>
              <a:t>und </a:t>
            </a:r>
            <a:r>
              <a:rPr lang="de-DE" sz="1200" dirty="0" smtClean="0">
                <a:solidFill>
                  <a:schemeClr val="tx1">
                    <a:lumMod val="65000"/>
                    <a:lumOff val="35000"/>
                  </a:schemeClr>
                </a:solidFill>
              </a:rPr>
              <a:t>Grundlagen Metalltechnik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a:solidFill>
                  <a:schemeClr val="tx1">
                    <a:lumMod val="65000"/>
                    <a:lumOff val="35000"/>
                  </a:schemeClr>
                </a:solidFill>
              </a:rPr>
              <a:t>Die Laterne besteht aus vier Vierkantsäulen, die mittels Torsion in verschiedenen Abständen gegenläufig verdreht wurden. Die Säulen sind auf einer Grundplatte verschweißt. Als Deckel für die Laterne wurde eine Stahlplatte in den gleichen Abmaßen wie der Laternenboden angefertigt. Der Deckel wurde mittels eines Schmiedegesenks in der Mitte zu einer kleinen Kuppel aufgewölbt. Glasscheiben werden eingesetzt, um das sich später in der Laterne befindliche Kerzenlicht vor </a:t>
            </a:r>
            <a:r>
              <a:rPr lang="de-DE" sz="1200" dirty="0" smtClean="0">
                <a:solidFill>
                  <a:schemeClr val="tx1">
                    <a:lumMod val="65000"/>
                    <a:lumOff val="35000"/>
                  </a:schemeClr>
                </a:solidFill>
              </a:rPr>
              <a:t>Luftzug </a:t>
            </a:r>
            <a:r>
              <a:rPr lang="de-DE" sz="1200" dirty="0">
                <a:solidFill>
                  <a:schemeClr val="tx1">
                    <a:lumMod val="65000"/>
                    <a:lumOff val="35000"/>
                  </a:schemeClr>
                </a:solidFill>
              </a:rPr>
              <a:t>zu schützen. </a:t>
            </a:r>
            <a:endParaRPr lang="de-DE" sz="1200" dirty="0" smtClean="0">
              <a:solidFill>
                <a:schemeClr val="tx1">
                  <a:lumMod val="65000"/>
                  <a:lumOff val="35000"/>
                </a:schemeClr>
              </a:solidFill>
            </a:endParaRP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1450" indent="-171450" algn="l">
              <a:buFont typeface="Wingdings" pitchFamily="2" charset="2"/>
              <a:buChar char="§"/>
            </a:pPr>
            <a:r>
              <a:rPr lang="de-DE" sz="1200" dirty="0" smtClean="0">
                <a:solidFill>
                  <a:schemeClr val="tx1">
                    <a:lumMod val="65000"/>
                    <a:lumOff val="35000"/>
                  </a:schemeClr>
                </a:solidFill>
              </a:rPr>
              <a:t>erstellen </a:t>
            </a:r>
            <a:r>
              <a:rPr lang="de-DE" sz="1200" dirty="0">
                <a:solidFill>
                  <a:schemeClr val="tx1">
                    <a:lumMod val="65000"/>
                    <a:lumOff val="35000"/>
                  </a:schemeClr>
                </a:solidFill>
              </a:rPr>
              <a:t>einfache Werkstattskizzen und lesen einfache technische Zeichnungen. </a:t>
            </a:r>
          </a:p>
          <a:p>
            <a:pPr marL="171450" indent="-171450" algn="l">
              <a:buFont typeface="Wingdings" pitchFamily="2" charset="2"/>
              <a:buChar char="§"/>
            </a:pPr>
            <a:r>
              <a:rPr lang="de-DE" sz="1200" dirty="0" smtClean="0">
                <a:solidFill>
                  <a:schemeClr val="tx1">
                    <a:lumMod val="65000"/>
                    <a:lumOff val="35000"/>
                  </a:schemeClr>
                </a:solidFill>
              </a:rPr>
              <a:t>wenden Bemaßungsregeln </a:t>
            </a:r>
            <a:r>
              <a:rPr lang="de-DE" sz="1200" dirty="0">
                <a:solidFill>
                  <a:schemeClr val="tx1">
                    <a:lumMod val="65000"/>
                    <a:lumOff val="35000"/>
                  </a:schemeClr>
                </a:solidFill>
              </a:rPr>
              <a:t>an.</a:t>
            </a:r>
          </a:p>
          <a:p>
            <a:pPr marL="171450" indent="-171450" algn="l">
              <a:buFont typeface="Wingdings" pitchFamily="2" charset="2"/>
              <a:buChar char="§"/>
            </a:pPr>
            <a:r>
              <a:rPr lang="de-DE" sz="1200" dirty="0" smtClean="0">
                <a:solidFill>
                  <a:schemeClr val="tx1">
                    <a:lumMod val="65000"/>
                    <a:lumOff val="35000"/>
                  </a:schemeClr>
                </a:solidFill>
              </a:rPr>
              <a:t>erlernen </a:t>
            </a:r>
            <a:r>
              <a:rPr lang="de-DE" sz="1200" dirty="0">
                <a:solidFill>
                  <a:schemeClr val="tx1">
                    <a:lumMod val="65000"/>
                    <a:lumOff val="35000"/>
                  </a:schemeClr>
                </a:solidFill>
              </a:rPr>
              <a:t>im kollegialen Umgang und in Teamarbeit die Grundtechniken der Fertigungstechnik. </a:t>
            </a:r>
            <a:endParaRPr lang="de-DE" sz="1200" dirty="0" smtClean="0">
              <a:solidFill>
                <a:schemeClr val="tx1">
                  <a:lumMod val="65000"/>
                  <a:lumOff val="35000"/>
                </a:schemeClr>
              </a:solidFill>
            </a:endParaRPr>
          </a:p>
          <a:p>
            <a:pPr marL="171450" indent="-171450" algn="l">
              <a:buFont typeface="Wingdings" pitchFamily="2" charset="2"/>
              <a:buChar char="§"/>
            </a:pPr>
            <a:r>
              <a:rPr lang="de-DE" sz="1200" dirty="0" smtClean="0">
                <a:solidFill>
                  <a:schemeClr val="tx1">
                    <a:lumMod val="65000"/>
                    <a:lumOff val="35000"/>
                  </a:schemeClr>
                </a:solidFill>
              </a:rPr>
              <a:t>arbeiten </a:t>
            </a:r>
            <a:r>
              <a:rPr lang="de-DE" sz="1200" dirty="0">
                <a:solidFill>
                  <a:schemeClr val="tx1">
                    <a:lumMod val="65000"/>
                    <a:lumOff val="35000"/>
                  </a:schemeClr>
                </a:solidFill>
              </a:rPr>
              <a:t>mit </a:t>
            </a:r>
            <a:r>
              <a:rPr lang="de-DE" sz="1200" dirty="0" smtClean="0">
                <a:solidFill>
                  <a:schemeClr val="tx1">
                    <a:lumMod val="65000"/>
                    <a:lumOff val="35000"/>
                  </a:schemeClr>
                </a:solidFill>
              </a:rPr>
              <a:t>hand- </a:t>
            </a:r>
            <a:r>
              <a:rPr lang="de-DE" sz="1200" dirty="0">
                <a:solidFill>
                  <a:schemeClr val="tx1">
                    <a:lumMod val="65000"/>
                    <a:lumOff val="35000"/>
                  </a:schemeClr>
                </a:solidFill>
              </a:rPr>
              <a:t>und </a:t>
            </a:r>
            <a:r>
              <a:rPr lang="de-DE" sz="1200" dirty="0" smtClean="0">
                <a:solidFill>
                  <a:schemeClr val="tx1">
                    <a:lumMod val="65000"/>
                    <a:lumOff val="35000"/>
                  </a:schemeClr>
                </a:solidFill>
              </a:rPr>
              <a:t>maschinengeführten </a:t>
            </a:r>
            <a:r>
              <a:rPr lang="de-DE" sz="1200" dirty="0">
                <a:solidFill>
                  <a:schemeClr val="tx1">
                    <a:lumMod val="65000"/>
                    <a:lumOff val="35000"/>
                  </a:schemeClr>
                </a:solidFill>
              </a:rPr>
              <a:t>Werkzeugen unter Beachtung der Sicherheitsvorschriften</a:t>
            </a:r>
            <a:r>
              <a:rPr lang="de-DE" sz="1200" dirty="0" smtClean="0">
                <a:solidFill>
                  <a:schemeClr val="tx1">
                    <a:lumMod val="65000"/>
                    <a:lumOff val="35000"/>
                  </a:schemeClr>
                </a:solidFill>
              </a:rPr>
              <a:t>.</a:t>
            </a:r>
          </a:p>
          <a:p>
            <a:pPr marL="171450" indent="-171450" algn="l">
              <a:buFont typeface="Wingdings" pitchFamily="2" charset="2"/>
              <a:buChar char="§"/>
            </a:pPr>
            <a:r>
              <a:rPr lang="de-DE" sz="1200" dirty="0" smtClean="0">
                <a:solidFill>
                  <a:schemeClr val="tx1">
                    <a:lumMod val="65000"/>
                    <a:lumOff val="35000"/>
                  </a:schemeClr>
                </a:solidFill>
              </a:rPr>
              <a:t>fertigen </a:t>
            </a:r>
            <a:r>
              <a:rPr lang="de-DE" sz="1200" dirty="0">
                <a:solidFill>
                  <a:schemeClr val="tx1">
                    <a:lumMod val="65000"/>
                    <a:lumOff val="35000"/>
                  </a:schemeClr>
                </a:solidFill>
              </a:rPr>
              <a:t>Bauteile mittels Sägen, Feilen, Bohren, Senken, Biegen, Schmieden, Schweißen (Autogen und MAG-Schweißverfahren). </a:t>
            </a:r>
          </a:p>
          <a:p>
            <a:pPr marL="171450" indent="-171450" algn="l">
              <a:buFont typeface="Wingdings" pitchFamily="2" charset="2"/>
              <a:buChar char="§"/>
            </a:pPr>
            <a:r>
              <a:rPr lang="de-DE" sz="1200" dirty="0" smtClean="0">
                <a:solidFill>
                  <a:schemeClr val="tx1">
                    <a:lumMod val="65000"/>
                    <a:lumOff val="35000"/>
                  </a:schemeClr>
                </a:solidFill>
              </a:rPr>
              <a:t>ändern </a:t>
            </a:r>
            <a:r>
              <a:rPr lang="de-DE" sz="1200" dirty="0">
                <a:solidFill>
                  <a:schemeClr val="tx1">
                    <a:lumMod val="65000"/>
                    <a:lumOff val="35000"/>
                  </a:schemeClr>
                </a:solidFill>
              </a:rPr>
              <a:t>Stoffeigenschaften (Härten) und bearbeiten die Oberflächen der Bauteile (Schleifen, Grundieren, Lackieren</a:t>
            </a:r>
            <a:r>
              <a:rPr lang="de-DE" sz="1200" dirty="0" smtClean="0">
                <a:solidFill>
                  <a:schemeClr val="tx1">
                    <a:lumMod val="65000"/>
                    <a:lumOff val="35000"/>
                  </a:schemeClr>
                </a:solidFill>
              </a:rPr>
              <a:t>).</a:t>
            </a: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p:txBody>
          <a:bodyPr/>
          <a:lstStyle/>
          <a:p>
            <a:endParaRPr lang="de-DE" dirty="0"/>
          </a:p>
        </p:txBody>
      </p:sp>
      <p:sp>
        <p:nvSpPr>
          <p:cNvPr id="6" name="Titel 1"/>
          <p:cNvSpPr txBox="1">
            <a:spLocks/>
          </p:cNvSpPr>
          <p:nvPr/>
        </p:nvSpPr>
        <p:spPr>
          <a:xfrm>
            <a:off x="-3732" y="548680"/>
            <a:ext cx="7920000" cy="692696"/>
          </a:xfrm>
          <a:prstGeom prst="rect">
            <a:avLst/>
          </a:prstGeo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p:spPr>
        <p:txBody>
          <a:bodyPr vert="horz" lIns="91440" tIns="0" rIns="91440" bIns="0" rtlCol="0" anchor="ctr">
            <a:noAutofit/>
          </a:bodyPr>
          <a:lstStyle>
            <a:lvl1pPr marL="360000" indent="0" algn="l" defTabSz="914400" rtl="0" eaLnBrk="1" latinLnBrk="0" hangingPunct="1">
              <a:spcBef>
                <a:spcPct val="0"/>
              </a:spcBef>
              <a:buNone/>
              <a:defRPr sz="2400" b="1" kern="1200" baseline="0">
                <a:solidFill>
                  <a:srgbClr val="009999"/>
                </a:solidFill>
                <a:latin typeface="Arial" panose="020B0604020202020204" pitchFamily="34" charset="0"/>
                <a:ea typeface="+mj-ea"/>
                <a:cs typeface="Arial" panose="020B0604020202020204" pitchFamily="34" charset="0"/>
              </a:defRPr>
            </a:lvl1pPr>
          </a:lstStyle>
          <a:p>
            <a:r>
              <a:rPr lang="de-DE" dirty="0" smtClean="0"/>
              <a:t>Laternen: Schmieden, Schweißen, Lackieren</a:t>
            </a:r>
            <a:endParaRPr lang="de-DE" dirty="0"/>
          </a:p>
        </p:txBody>
      </p:sp>
    </p:spTree>
    <p:extLst>
      <p:ext uri="{BB962C8B-B14F-4D97-AF65-F5344CB8AC3E}">
        <p14:creationId xmlns:p14="http://schemas.microsoft.com/office/powerpoint/2010/main" val="2915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67544" y="1556792"/>
            <a:ext cx="8424936" cy="504056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a:solidFill>
                  <a:schemeClr val="tx1">
                    <a:lumMod val="65000"/>
                    <a:lumOff val="35000"/>
                  </a:schemeClr>
                </a:solidFill>
              </a:rPr>
              <a:t>Grundlagen der </a:t>
            </a:r>
            <a:r>
              <a:rPr lang="de-DE" sz="1200" dirty="0" smtClean="0">
                <a:solidFill>
                  <a:schemeClr val="tx1">
                    <a:lumMod val="65000"/>
                    <a:lumOff val="35000"/>
                  </a:schemeClr>
                </a:solidFill>
              </a:rPr>
              <a:t>Fertigungstechnik </a:t>
            </a:r>
            <a:r>
              <a:rPr lang="de-DE" sz="1200" dirty="0">
                <a:solidFill>
                  <a:schemeClr val="tx1">
                    <a:lumMod val="65000"/>
                    <a:lumOff val="35000"/>
                  </a:schemeClr>
                </a:solidFill>
              </a:rPr>
              <a:t>und </a:t>
            </a:r>
            <a:r>
              <a:rPr lang="de-DE" sz="1200" dirty="0" smtClean="0">
                <a:solidFill>
                  <a:schemeClr val="tx1">
                    <a:lumMod val="65000"/>
                    <a:lumOff val="35000"/>
                  </a:schemeClr>
                </a:solidFill>
              </a:rPr>
              <a:t>Grundlagen Metalltechnik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lnSpc>
                <a:spcPct val="110000"/>
              </a:lnSpc>
            </a:pPr>
            <a:r>
              <a:rPr lang="de-DE" sz="1200" dirty="0">
                <a:solidFill>
                  <a:schemeClr val="tx1">
                    <a:lumMod val="65000"/>
                    <a:lumOff val="35000"/>
                  </a:schemeClr>
                </a:solidFill>
              </a:rPr>
              <a:t>Der Bayerische Wald-Verein e.V. betreibt eine aktive Jugendarbeit. In diesem Rahmen fertigten die Schüler der </a:t>
            </a:r>
            <a:r>
              <a:rPr lang="de-DE" sz="1200" dirty="0" smtClean="0">
                <a:solidFill>
                  <a:schemeClr val="tx1">
                    <a:lumMod val="65000"/>
                    <a:lumOff val="35000"/>
                  </a:schemeClr>
                </a:solidFill>
              </a:rPr>
              <a:t>Klassen zur Berufsvorbereitung </a:t>
            </a:r>
            <a:r>
              <a:rPr lang="de-DE" sz="1200" dirty="0">
                <a:solidFill>
                  <a:schemeClr val="tx1">
                    <a:lumMod val="65000"/>
                    <a:lumOff val="35000"/>
                  </a:schemeClr>
                </a:solidFill>
              </a:rPr>
              <a:t>das Logo des Vereins aus Metall an</a:t>
            </a:r>
            <a:r>
              <a:rPr lang="de-DE" sz="1200" dirty="0" smtClean="0">
                <a:solidFill>
                  <a:schemeClr val="tx1">
                    <a:lumMod val="65000"/>
                    <a:lumOff val="35000"/>
                  </a:schemeClr>
                </a:solidFill>
              </a:rPr>
              <a:t>. </a:t>
            </a:r>
            <a:r>
              <a:rPr lang="de-DE" sz="1200" dirty="0">
                <a:solidFill>
                  <a:schemeClr val="tx1">
                    <a:lumMod val="65000"/>
                    <a:lumOff val="35000"/>
                  </a:schemeClr>
                </a:solidFill>
              </a:rPr>
              <a:t>Jedes einzelne Blütenblatt wurde durch Schablonentechnik im Maßstab auf das Metall übertragen, von Hand ausgeschnitten, geschmiedet, gefeilt und </a:t>
            </a:r>
            <a:r>
              <a:rPr lang="de-DE" sz="1200" dirty="0" smtClean="0">
                <a:solidFill>
                  <a:schemeClr val="tx1">
                    <a:lumMod val="65000"/>
                    <a:lumOff val="35000"/>
                  </a:schemeClr>
                </a:solidFill>
              </a:rPr>
              <a:t>oberflächenbehandelt</a:t>
            </a:r>
            <a:r>
              <a:rPr lang="de-DE" sz="1200" dirty="0">
                <a:solidFill>
                  <a:schemeClr val="tx1">
                    <a:lumMod val="65000"/>
                    <a:lumOff val="35000"/>
                  </a:schemeClr>
                </a:solidFill>
              </a:rPr>
              <a:t>. Ein Schriftzug aus Messinglettern ziert das Vereinslogo. </a:t>
            </a:r>
            <a:endParaRPr lang="de-DE" sz="1200" dirty="0" smtClean="0">
              <a:solidFill>
                <a:schemeClr val="tx1">
                  <a:lumMod val="65000"/>
                  <a:lumOff val="35000"/>
                </a:schemeClr>
              </a:solidFill>
            </a:endParaRPr>
          </a:p>
          <a:p>
            <a:pPr algn="l">
              <a:lnSpc>
                <a:spcPct val="110000"/>
              </a:lnSpc>
            </a:pPr>
            <a:r>
              <a:rPr lang="de-DE" sz="1200" dirty="0" smtClean="0">
                <a:solidFill>
                  <a:schemeClr val="tx1">
                    <a:lumMod val="65000"/>
                    <a:lumOff val="35000"/>
                  </a:schemeClr>
                </a:solidFill>
              </a:rPr>
              <a:t>Das fertige Meisterstück </a:t>
            </a:r>
            <a:r>
              <a:rPr lang="de-DE" sz="1200" dirty="0">
                <a:solidFill>
                  <a:schemeClr val="tx1">
                    <a:lumMod val="65000"/>
                    <a:lumOff val="35000"/>
                  </a:schemeClr>
                </a:solidFill>
              </a:rPr>
              <a:t>der Klassen zur Berufsvorbereitung </a:t>
            </a:r>
            <a:r>
              <a:rPr lang="de-DE" sz="1200" dirty="0" smtClean="0">
                <a:solidFill>
                  <a:schemeClr val="tx1">
                    <a:lumMod val="65000"/>
                    <a:lumOff val="35000"/>
                  </a:schemeClr>
                </a:solidFill>
              </a:rPr>
              <a:t>wurde anlässlich der Einweihung des neu gebauten Schutzhauses </a:t>
            </a:r>
            <a:r>
              <a:rPr lang="de-DE" sz="1200" dirty="0">
                <a:solidFill>
                  <a:schemeClr val="tx1">
                    <a:lumMod val="65000"/>
                    <a:lumOff val="35000"/>
                  </a:schemeClr>
                </a:solidFill>
              </a:rPr>
              <a:t>des Bayerischen </a:t>
            </a:r>
            <a:r>
              <a:rPr lang="de-DE" sz="1200" dirty="0" smtClean="0">
                <a:solidFill>
                  <a:schemeClr val="tx1">
                    <a:lumMod val="65000"/>
                    <a:lumOff val="35000"/>
                  </a:schemeClr>
                </a:solidFill>
              </a:rPr>
              <a:t>Wald-Vereins </a:t>
            </a:r>
            <a:r>
              <a:rPr lang="de-DE" sz="1200" dirty="0">
                <a:solidFill>
                  <a:schemeClr val="tx1">
                    <a:lumMod val="65000"/>
                    <a:lumOff val="35000"/>
                  </a:schemeClr>
                </a:solidFill>
              </a:rPr>
              <a:t>e</a:t>
            </a:r>
            <a:r>
              <a:rPr lang="de-DE" sz="1200" dirty="0" smtClean="0">
                <a:solidFill>
                  <a:schemeClr val="tx1">
                    <a:lumMod val="65000"/>
                    <a:lumOff val="35000"/>
                  </a:schemeClr>
                </a:solidFill>
              </a:rPr>
              <a:t>. V</a:t>
            </a:r>
            <a:r>
              <a:rPr lang="de-DE" sz="1200" dirty="0">
                <a:solidFill>
                  <a:schemeClr val="tx1">
                    <a:lumMod val="65000"/>
                    <a:lumOff val="35000"/>
                  </a:schemeClr>
                </a:solidFill>
              </a:rPr>
              <a:t>. </a:t>
            </a:r>
            <a:r>
              <a:rPr lang="de-DE" sz="1200" dirty="0" smtClean="0">
                <a:solidFill>
                  <a:schemeClr val="tx1">
                    <a:lumMod val="65000"/>
                    <a:lumOff val="35000"/>
                  </a:schemeClr>
                </a:solidFill>
              </a:rPr>
              <a:t>feierlich überreicht. Das Schutzhaus liegt am </a:t>
            </a:r>
            <a:r>
              <a:rPr lang="de-DE" sz="1200" dirty="0">
                <a:solidFill>
                  <a:schemeClr val="tx1">
                    <a:lumMod val="65000"/>
                    <a:lumOff val="35000"/>
                  </a:schemeClr>
                </a:solidFill>
              </a:rPr>
              <a:t>Großen </a:t>
            </a:r>
            <a:r>
              <a:rPr lang="de-DE" sz="1200" dirty="0" smtClean="0">
                <a:solidFill>
                  <a:schemeClr val="tx1">
                    <a:lumMod val="65000"/>
                    <a:lumOff val="35000"/>
                  </a:schemeClr>
                </a:solidFill>
              </a:rPr>
              <a:t>Falkenstein im </a:t>
            </a:r>
            <a:r>
              <a:rPr lang="de-DE" sz="1200" dirty="0">
                <a:solidFill>
                  <a:schemeClr val="tx1">
                    <a:lumMod val="65000"/>
                    <a:lumOff val="35000"/>
                  </a:schemeClr>
                </a:solidFill>
              </a:rPr>
              <a:t>Bayerischen Wald </a:t>
            </a:r>
            <a:r>
              <a:rPr lang="de-DE" sz="1200" dirty="0" smtClean="0">
                <a:solidFill>
                  <a:schemeClr val="tx1">
                    <a:lumMod val="65000"/>
                    <a:lumOff val="35000"/>
                  </a:schemeClr>
                </a:solidFill>
              </a:rPr>
              <a:t>auf 1315 m Höhe. </a:t>
            </a:r>
          </a:p>
          <a:p>
            <a:pPr algn="l">
              <a:lnSpc>
                <a:spcPct val="110000"/>
              </a:lnSpc>
            </a:pPr>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1450" indent="-171450" algn="l">
              <a:lnSpc>
                <a:spcPct val="110000"/>
              </a:lnSpc>
              <a:buFont typeface="Wingdings" pitchFamily="2" charset="2"/>
              <a:buChar char="§"/>
            </a:pPr>
            <a:r>
              <a:rPr lang="de-DE" sz="1200" dirty="0">
                <a:solidFill>
                  <a:schemeClr val="tx1">
                    <a:lumMod val="65000"/>
                    <a:lumOff val="35000"/>
                  </a:schemeClr>
                </a:solidFill>
              </a:rPr>
              <a:t>erstellen einfache Werkstattskizzen und lesen einfache technische </a:t>
            </a:r>
            <a:r>
              <a:rPr lang="de-DE" sz="1200" dirty="0" smtClean="0">
                <a:solidFill>
                  <a:schemeClr val="tx1">
                    <a:lumMod val="65000"/>
                    <a:lumOff val="35000"/>
                  </a:schemeClr>
                </a:solidFill>
              </a:rPr>
              <a:t>Zeichnungen, dabei </a:t>
            </a:r>
            <a:r>
              <a:rPr lang="de-DE" sz="1200" dirty="0">
                <a:solidFill>
                  <a:schemeClr val="tx1">
                    <a:lumMod val="65000"/>
                    <a:lumOff val="35000"/>
                  </a:schemeClr>
                </a:solidFill>
              </a:rPr>
              <a:t>wenden sie die Bemaßungsregeln an.</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erlernen </a:t>
            </a:r>
            <a:r>
              <a:rPr lang="de-DE" sz="1200" dirty="0">
                <a:solidFill>
                  <a:schemeClr val="tx1">
                    <a:lumMod val="65000"/>
                    <a:lumOff val="35000"/>
                  </a:schemeClr>
                </a:solidFill>
              </a:rPr>
              <a:t>im kollegialen Umgang und in Teamarbeit die Grundtechniken der Fertigungstechnik. </a:t>
            </a:r>
            <a:endParaRPr lang="de-DE" sz="1200" dirty="0" smtClean="0">
              <a:solidFill>
                <a:schemeClr val="tx1">
                  <a:lumMod val="65000"/>
                  <a:lumOff val="35000"/>
                </a:schemeClr>
              </a:solidFill>
            </a:endParaRPr>
          </a:p>
          <a:p>
            <a:pPr marL="171450" indent="-171450" algn="l">
              <a:lnSpc>
                <a:spcPct val="110000"/>
              </a:lnSpc>
              <a:buFont typeface="Wingdings" pitchFamily="2" charset="2"/>
              <a:buChar char="§"/>
            </a:pPr>
            <a:r>
              <a:rPr lang="de-DE" sz="1200" dirty="0" smtClean="0">
                <a:solidFill>
                  <a:schemeClr val="tx1">
                    <a:lumMod val="65000"/>
                    <a:lumOff val="35000"/>
                  </a:schemeClr>
                </a:solidFill>
              </a:rPr>
              <a:t>arbeiten </a:t>
            </a:r>
            <a:r>
              <a:rPr lang="de-DE" sz="1200" dirty="0">
                <a:solidFill>
                  <a:schemeClr val="tx1">
                    <a:lumMod val="65000"/>
                    <a:lumOff val="35000"/>
                  </a:schemeClr>
                </a:solidFill>
              </a:rPr>
              <a:t>mit </a:t>
            </a:r>
            <a:r>
              <a:rPr lang="de-DE" sz="1200" dirty="0" smtClean="0">
                <a:solidFill>
                  <a:schemeClr val="tx1">
                    <a:lumMod val="65000"/>
                    <a:lumOff val="35000"/>
                  </a:schemeClr>
                </a:solidFill>
              </a:rPr>
              <a:t>hand- </a:t>
            </a:r>
            <a:r>
              <a:rPr lang="de-DE" sz="1200" dirty="0">
                <a:solidFill>
                  <a:schemeClr val="tx1">
                    <a:lumMod val="65000"/>
                    <a:lumOff val="35000"/>
                  </a:schemeClr>
                </a:solidFill>
              </a:rPr>
              <a:t>und </a:t>
            </a:r>
            <a:r>
              <a:rPr lang="de-DE" sz="1200" dirty="0" smtClean="0">
                <a:solidFill>
                  <a:schemeClr val="tx1">
                    <a:lumMod val="65000"/>
                    <a:lumOff val="35000"/>
                  </a:schemeClr>
                </a:solidFill>
              </a:rPr>
              <a:t>maschinengeführten </a:t>
            </a:r>
            <a:r>
              <a:rPr lang="de-DE" sz="1200" dirty="0">
                <a:solidFill>
                  <a:schemeClr val="tx1">
                    <a:lumMod val="65000"/>
                    <a:lumOff val="35000"/>
                  </a:schemeClr>
                </a:solidFill>
              </a:rPr>
              <a:t>Werkzeugen unter Beachtung der Sicherheitsvorschriften.</a:t>
            </a:r>
          </a:p>
          <a:p>
            <a:pPr marL="171450" indent="-171450" algn="l">
              <a:lnSpc>
                <a:spcPct val="110000"/>
              </a:lnSpc>
              <a:buFont typeface="Wingdings" pitchFamily="2" charset="2"/>
              <a:buChar char="§"/>
            </a:pPr>
            <a:r>
              <a:rPr lang="de-DE" sz="1200" dirty="0">
                <a:solidFill>
                  <a:schemeClr val="tx1">
                    <a:lumMod val="65000"/>
                    <a:lumOff val="35000"/>
                  </a:schemeClr>
                </a:solidFill>
              </a:rPr>
              <a:t>f</a:t>
            </a:r>
            <a:r>
              <a:rPr lang="de-DE" sz="1200" dirty="0" smtClean="0">
                <a:solidFill>
                  <a:schemeClr val="tx1">
                    <a:lumMod val="65000"/>
                    <a:lumOff val="35000"/>
                  </a:schemeClr>
                </a:solidFill>
              </a:rPr>
              <a:t>ertigen </a:t>
            </a:r>
            <a:r>
              <a:rPr lang="de-DE" sz="1200" dirty="0">
                <a:solidFill>
                  <a:schemeClr val="tx1">
                    <a:lumMod val="65000"/>
                    <a:lumOff val="35000"/>
                  </a:schemeClr>
                </a:solidFill>
              </a:rPr>
              <a:t>Bauteile mittels Sägen, Feilen, Bohren, Senken, Biegen, Schmieden, Schweißen (</a:t>
            </a:r>
            <a:r>
              <a:rPr lang="de-DE" sz="1200" dirty="0" smtClean="0">
                <a:solidFill>
                  <a:schemeClr val="tx1">
                    <a:lumMod val="65000"/>
                    <a:lumOff val="35000"/>
                  </a:schemeClr>
                </a:solidFill>
              </a:rPr>
              <a:t>Autogen und </a:t>
            </a:r>
            <a:r>
              <a:rPr lang="de-DE" sz="1200" dirty="0">
                <a:solidFill>
                  <a:schemeClr val="tx1">
                    <a:lumMod val="65000"/>
                    <a:lumOff val="35000"/>
                  </a:schemeClr>
                </a:solidFill>
              </a:rPr>
              <a:t>MAG-Schweißverfahren</a:t>
            </a:r>
            <a:r>
              <a:rPr lang="de-DE" sz="1200" dirty="0" smtClean="0">
                <a:solidFill>
                  <a:schemeClr val="tx1">
                    <a:lumMod val="65000"/>
                    <a:lumOff val="35000"/>
                  </a:schemeClr>
                </a:solidFill>
              </a:rPr>
              <a:t>) und ändern </a:t>
            </a:r>
            <a:r>
              <a:rPr lang="de-DE" sz="1200" dirty="0">
                <a:solidFill>
                  <a:schemeClr val="tx1">
                    <a:lumMod val="65000"/>
                    <a:lumOff val="35000"/>
                  </a:schemeClr>
                </a:solidFill>
              </a:rPr>
              <a:t>Stoffeigenschaften (Härten</a:t>
            </a:r>
            <a:r>
              <a:rPr lang="de-DE" sz="1200" dirty="0" smtClean="0">
                <a:solidFill>
                  <a:schemeClr val="tx1">
                    <a:lumMod val="65000"/>
                    <a:lumOff val="35000"/>
                  </a:schemeClr>
                </a:solidFill>
              </a:rPr>
              <a:t>).</a:t>
            </a:r>
          </a:p>
          <a:p>
            <a:pPr marL="171450" indent="-171450" algn="l">
              <a:lnSpc>
                <a:spcPct val="110000"/>
              </a:lnSpc>
              <a:buFont typeface="Wingdings" pitchFamily="2" charset="2"/>
              <a:buChar char="§"/>
            </a:pPr>
            <a:r>
              <a:rPr lang="de-DE" sz="1200" dirty="0" smtClean="0">
                <a:solidFill>
                  <a:schemeClr val="tx1">
                    <a:lumMod val="65000"/>
                    <a:lumOff val="35000"/>
                  </a:schemeClr>
                </a:solidFill>
              </a:rPr>
              <a:t>bearbeiten </a:t>
            </a:r>
            <a:r>
              <a:rPr lang="de-DE" sz="1200" dirty="0">
                <a:solidFill>
                  <a:schemeClr val="tx1">
                    <a:lumMod val="65000"/>
                    <a:lumOff val="35000"/>
                  </a:schemeClr>
                </a:solidFill>
              </a:rPr>
              <a:t>die Oberflächen der Bauteile (Schleifen, Grundieren, </a:t>
            </a:r>
            <a:r>
              <a:rPr lang="de-DE" sz="1200" dirty="0" smtClean="0">
                <a:solidFill>
                  <a:schemeClr val="tx1">
                    <a:lumMod val="65000"/>
                    <a:lumOff val="35000"/>
                  </a:schemeClr>
                </a:solidFill>
              </a:rPr>
              <a:t>Lackieren).</a:t>
            </a:r>
          </a:p>
          <a:p>
            <a:pPr marL="171450" indent="-171450" algn="l">
              <a:lnSpc>
                <a:spcPct val="110000"/>
              </a:lnSpc>
              <a:buFont typeface="Wingdings" pitchFamily="2" charset="2"/>
              <a:buChar char="§"/>
            </a:pPr>
            <a:r>
              <a:rPr lang="de-DE" sz="1200" dirty="0" smtClean="0">
                <a:solidFill>
                  <a:schemeClr val="tx1">
                    <a:lumMod val="65000"/>
                    <a:lumOff val="35000"/>
                  </a:schemeClr>
                </a:solidFill>
              </a:rPr>
              <a:t>sind durch </a:t>
            </a:r>
            <a:r>
              <a:rPr lang="de-DE" sz="1200" dirty="0">
                <a:solidFill>
                  <a:schemeClr val="tx1">
                    <a:lumMod val="65000"/>
                    <a:lumOff val="35000"/>
                  </a:schemeClr>
                </a:solidFill>
              </a:rPr>
              <a:t>Messen und Prüfen mit Lehren und Prüfgeräten in </a:t>
            </a:r>
            <a:r>
              <a:rPr lang="de-DE" sz="1200" dirty="0" smtClean="0">
                <a:solidFill>
                  <a:schemeClr val="tx1">
                    <a:lumMod val="65000"/>
                    <a:lumOff val="35000"/>
                  </a:schemeClr>
                </a:solidFill>
              </a:rPr>
              <a:t>der Lage, </a:t>
            </a:r>
            <a:r>
              <a:rPr lang="de-DE" sz="1200" dirty="0">
                <a:solidFill>
                  <a:schemeClr val="tx1">
                    <a:lumMod val="65000"/>
                    <a:lumOff val="35000"/>
                  </a:schemeClr>
                </a:solidFill>
              </a:rPr>
              <a:t>Gutteile und Ausschussteile zu erkennen.</a:t>
            </a: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p:txBody>
          <a:bodyPr/>
          <a:lstStyle/>
          <a:p>
            <a:endParaRPr lang="de-DE" dirty="0"/>
          </a:p>
        </p:txBody>
      </p:sp>
      <p:sp>
        <p:nvSpPr>
          <p:cNvPr id="6" name="Titel 1"/>
          <p:cNvSpPr txBox="1">
            <a:spLocks/>
          </p:cNvSpPr>
          <p:nvPr/>
        </p:nvSpPr>
        <p:spPr>
          <a:xfrm>
            <a:off x="-3732" y="548680"/>
            <a:ext cx="7920000" cy="692696"/>
          </a:xfrm>
          <a:prstGeom prst="rect">
            <a:avLst/>
          </a:prstGeom>
          <a:gradFill>
            <a:gsLst>
              <a:gs pos="100000">
                <a:schemeClr val="bg1"/>
              </a:gs>
              <a:gs pos="51000">
                <a:schemeClr val="bg1">
                  <a:lumMod val="85000"/>
                </a:schemeClr>
              </a:gs>
              <a:gs pos="0">
                <a:schemeClr val="bg1">
                  <a:lumMod val="85000"/>
                </a:schemeClr>
              </a:gs>
              <a:gs pos="100000">
                <a:schemeClr val="accent5">
                  <a:lumMod val="45000"/>
                  <a:lumOff val="55000"/>
                </a:schemeClr>
              </a:gs>
              <a:gs pos="100000">
                <a:schemeClr val="accent5">
                  <a:lumMod val="30000"/>
                  <a:lumOff val="70000"/>
                </a:schemeClr>
              </a:gs>
            </a:gsLst>
            <a:lin ang="0" scaled="1"/>
          </a:gradFill>
        </p:spPr>
        <p:txBody>
          <a:bodyPr vert="horz" lIns="91440" tIns="0" rIns="91440" bIns="0" rtlCol="0" anchor="ctr">
            <a:noAutofit/>
          </a:bodyPr>
          <a:lstStyle>
            <a:lvl1pPr marL="360000" indent="0" algn="l" defTabSz="914400" rtl="0" eaLnBrk="1" latinLnBrk="0" hangingPunct="1">
              <a:spcBef>
                <a:spcPct val="0"/>
              </a:spcBef>
              <a:buNone/>
              <a:defRPr sz="2400" b="1" kern="1200" baseline="0">
                <a:solidFill>
                  <a:srgbClr val="009999"/>
                </a:solidFill>
                <a:latin typeface="Arial" panose="020B0604020202020204" pitchFamily="34" charset="0"/>
                <a:ea typeface="+mj-ea"/>
                <a:cs typeface="Arial" panose="020B0604020202020204" pitchFamily="34" charset="0"/>
              </a:defRPr>
            </a:lvl1pPr>
          </a:lstStyle>
          <a:p>
            <a:r>
              <a:rPr lang="de-DE" dirty="0" smtClean="0"/>
              <a:t>Logo aus Metall</a:t>
            </a:r>
            <a:endParaRPr lang="de-DE" dirty="0"/>
          </a:p>
        </p:txBody>
      </p:sp>
      <p:pic>
        <p:nvPicPr>
          <p:cNvPr id="5" name="Grafik 4"/>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933863" y="260648"/>
            <a:ext cx="1964809" cy="1545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86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32" y="548680"/>
            <a:ext cx="8896212" cy="692696"/>
          </a:xfrm>
        </p:spPr>
        <p:txBody>
          <a:bodyPr/>
          <a:lstStyle/>
          <a:p>
            <a:r>
              <a:rPr lang="de-DE" dirty="0"/>
              <a:t>Ab in den Süden: Urlaubsfahrt auf </a:t>
            </a:r>
            <a:r>
              <a:rPr lang="de-DE" dirty="0" smtClean="0"/>
              <a:t>sicherem </a:t>
            </a:r>
            <a:r>
              <a:rPr lang="de-DE" dirty="0"/>
              <a:t>Fuß </a:t>
            </a:r>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200" dirty="0">
                <a:solidFill>
                  <a:schemeClr val="tx1">
                    <a:lumMod val="65000"/>
                    <a:lumOff val="35000"/>
                  </a:schemeClr>
                </a:solidFill>
              </a:rPr>
              <a:t>Fahrzeugtechnik</a:t>
            </a:r>
          </a:p>
          <a:p>
            <a:pPr algn="l"/>
            <a:endParaRPr lang="de-DE" sz="1400" i="1" dirty="0">
              <a:solidFill>
                <a:srgbClr val="009999"/>
              </a:solidFill>
            </a:endParaRPr>
          </a:p>
          <a:p>
            <a:pPr algn="l"/>
            <a:r>
              <a:rPr lang="de-DE" sz="1400" i="1" dirty="0">
                <a:solidFill>
                  <a:srgbClr val="009999"/>
                </a:solidFill>
              </a:rPr>
              <a:t>Beschreibung</a:t>
            </a:r>
          </a:p>
          <a:p>
            <a:pPr algn="l"/>
            <a:endParaRPr lang="de-DE" sz="600" dirty="0">
              <a:solidFill>
                <a:schemeClr val="tx1">
                  <a:lumMod val="65000"/>
                  <a:lumOff val="35000"/>
                </a:schemeClr>
              </a:solidFill>
            </a:endParaRPr>
          </a:p>
          <a:p>
            <a:pPr algn="l"/>
            <a:r>
              <a:rPr lang="de-DE" sz="1200" dirty="0">
                <a:solidFill>
                  <a:schemeClr val="tx1">
                    <a:lumMod val="65000"/>
                    <a:lumOff val="35000"/>
                  </a:schemeClr>
                </a:solidFill>
              </a:rPr>
              <a:t>Bevor die Urlaubszeit losgeht sollen die Fahrzeuge von Mitschülern und Lehrern überprüft werden, damit sie sicher in den Urlaub fahren können. Die Aufgabe des </a:t>
            </a:r>
            <a:r>
              <a:rPr lang="de-DE" sz="1200" dirty="0" smtClean="0">
                <a:solidFill>
                  <a:schemeClr val="tx1">
                    <a:lumMod val="65000"/>
                    <a:lumOff val="35000"/>
                  </a:schemeClr>
                </a:solidFill>
              </a:rPr>
              <a:t>BVJ </a:t>
            </a:r>
            <a:r>
              <a:rPr lang="de-DE" sz="1200" dirty="0">
                <a:solidFill>
                  <a:schemeClr val="tx1">
                    <a:lumMod val="65000"/>
                    <a:lumOff val="35000"/>
                  </a:schemeClr>
                </a:solidFill>
              </a:rPr>
              <a:t>ist dabei die Überprüfung der Reifen</a:t>
            </a:r>
            <a:r>
              <a:rPr lang="de-DE" sz="1200" dirty="0" smtClean="0">
                <a:solidFill>
                  <a:schemeClr val="tx1">
                    <a:lumMod val="65000"/>
                    <a:lumOff val="35000"/>
                  </a:schemeClr>
                </a:solidFill>
              </a:rPr>
              <a:t>.</a:t>
            </a:r>
          </a:p>
          <a:p>
            <a:pPr algn="l"/>
            <a:endParaRPr lang="de-DE" sz="1200" dirty="0">
              <a:solidFill>
                <a:schemeClr val="tx1">
                  <a:lumMod val="65000"/>
                  <a:lumOff val="35000"/>
                </a:schemeClr>
              </a:solidFill>
            </a:endParaRPr>
          </a:p>
          <a:p>
            <a:pPr algn="l"/>
            <a:r>
              <a:rPr lang="de-DE" sz="1400" i="1" dirty="0" smtClean="0">
                <a:solidFill>
                  <a:srgbClr val="009999"/>
                </a:solidFill>
              </a:rPr>
              <a:t>Kompetenzerwartungen</a:t>
            </a:r>
            <a:endParaRPr lang="de-DE" sz="1400" i="1" dirty="0">
              <a:solidFill>
                <a:srgbClr val="009999"/>
              </a:solidFill>
            </a:endParaRP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lvl="0" indent="-174625" algn="l">
              <a:lnSpc>
                <a:spcPct val="110000"/>
              </a:lnSpc>
              <a:buFont typeface="Wingdings" pitchFamily="2" charset="2"/>
              <a:buChar char="§"/>
            </a:pPr>
            <a:r>
              <a:rPr lang="de-DE" sz="1200" dirty="0">
                <a:solidFill>
                  <a:schemeClr val="tx1">
                    <a:lumMod val="65000"/>
                    <a:lumOff val="35000"/>
                  </a:schemeClr>
                </a:solidFill>
              </a:rPr>
              <a:t>können mit dem Luftdruckprüfer umgehen.</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wissen, </a:t>
            </a:r>
            <a:r>
              <a:rPr lang="de-DE" sz="1200" dirty="0">
                <a:solidFill>
                  <a:schemeClr val="tx1">
                    <a:lumMod val="65000"/>
                    <a:lumOff val="35000"/>
                  </a:schemeClr>
                </a:solidFill>
              </a:rPr>
              <a:t>wie man die Profiltiefe misst. </a:t>
            </a:r>
          </a:p>
          <a:p>
            <a:pPr marL="174625" lvl="0" indent="-174625" algn="l">
              <a:lnSpc>
                <a:spcPct val="110000"/>
              </a:lnSpc>
              <a:buFont typeface="Wingdings" pitchFamily="2" charset="2"/>
              <a:buChar char="§"/>
            </a:pPr>
            <a:r>
              <a:rPr lang="de-DE" sz="1200" dirty="0">
                <a:solidFill>
                  <a:schemeClr val="tx1">
                    <a:lumMod val="65000"/>
                    <a:lumOff val="35000"/>
                  </a:schemeClr>
                </a:solidFill>
              </a:rPr>
              <a:t>suchen Größen in der Zulassungsbescheinigung heraus.</a:t>
            </a:r>
          </a:p>
          <a:p>
            <a:pPr marL="174625" lvl="0" indent="-174625" algn="l">
              <a:lnSpc>
                <a:spcPct val="110000"/>
              </a:lnSpc>
              <a:buFont typeface="Wingdings" pitchFamily="2" charset="2"/>
              <a:buChar char="§"/>
            </a:pPr>
            <a:r>
              <a:rPr lang="de-DE" sz="1200" dirty="0">
                <a:solidFill>
                  <a:schemeClr val="tx1">
                    <a:lumMod val="65000"/>
                    <a:lumOff val="35000"/>
                  </a:schemeClr>
                </a:solidFill>
              </a:rPr>
              <a:t>überprüfen den Zustand der Reifen.</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kontrollieren die Reifen auf Beschädigungen. </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recherchieren </a:t>
            </a:r>
            <a:r>
              <a:rPr lang="de-DE" sz="1200" dirty="0">
                <a:solidFill>
                  <a:schemeClr val="tx1">
                    <a:lumMod val="65000"/>
                    <a:lumOff val="35000"/>
                  </a:schemeClr>
                </a:solidFill>
              </a:rPr>
              <a:t>das Anzugsdrehmoment aus den </a:t>
            </a:r>
            <a:r>
              <a:rPr lang="de-DE" sz="1200" dirty="0" smtClean="0">
                <a:solidFill>
                  <a:schemeClr val="tx1">
                    <a:lumMod val="65000"/>
                    <a:lumOff val="35000"/>
                  </a:schemeClr>
                </a:solidFill>
              </a:rPr>
              <a:t>Herstellerunterlagen.</a:t>
            </a:r>
            <a:endParaRPr lang="de-DE" sz="1200" dirty="0">
              <a:solidFill>
                <a:schemeClr val="tx1">
                  <a:lumMod val="65000"/>
                  <a:lumOff val="35000"/>
                </a:schemeClr>
              </a:solidFill>
            </a:endParaRPr>
          </a:p>
          <a:p>
            <a:pPr marL="174625" indent="-174625" algn="l">
              <a:lnSpc>
                <a:spcPct val="110000"/>
              </a:lnSpc>
              <a:buFont typeface="Wingdings" pitchFamily="2" charset="2"/>
              <a:buChar char="§"/>
            </a:pPr>
            <a:r>
              <a:rPr lang="de-DE" sz="1200" dirty="0">
                <a:solidFill>
                  <a:schemeClr val="tx1">
                    <a:lumMod val="65000"/>
                    <a:lumOff val="35000"/>
                  </a:schemeClr>
                </a:solidFill>
              </a:rPr>
              <a:t>wählen das richtige  Anzugsdrehmoment der Radschrauben aus.</a:t>
            </a:r>
          </a:p>
          <a:p>
            <a:pPr marL="174625" indent="-174625" algn="l">
              <a:lnSpc>
                <a:spcPct val="110000"/>
              </a:lnSpc>
              <a:buFont typeface="Wingdings" pitchFamily="2" charset="2"/>
              <a:buChar char="§"/>
            </a:pPr>
            <a:r>
              <a:rPr lang="de-DE" sz="1200" dirty="0">
                <a:solidFill>
                  <a:schemeClr val="tx1">
                    <a:lumMod val="65000"/>
                    <a:lumOff val="35000"/>
                  </a:schemeClr>
                </a:solidFill>
              </a:rPr>
              <a:t>informieren sich über den Umgang mit dem </a:t>
            </a:r>
            <a:r>
              <a:rPr lang="de-DE" sz="1200" dirty="0" smtClean="0">
                <a:solidFill>
                  <a:schemeClr val="tx1">
                    <a:lumMod val="65000"/>
                    <a:lumOff val="35000"/>
                  </a:schemeClr>
                </a:solidFill>
              </a:rPr>
              <a:t>Drehmomentschlüssel.</a:t>
            </a: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26232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32" y="548680"/>
            <a:ext cx="8536172" cy="692696"/>
          </a:xfrm>
        </p:spPr>
        <p:txBody>
          <a:bodyPr/>
          <a:lstStyle/>
          <a:p>
            <a:r>
              <a:rPr lang="de-DE" dirty="0"/>
              <a:t> Ab in den Süden: Urlaubsfahrt auf </a:t>
            </a:r>
            <a:r>
              <a:rPr lang="de-DE" dirty="0" smtClean="0"/>
              <a:t>sicherem </a:t>
            </a:r>
            <a:r>
              <a:rPr lang="de-DE" dirty="0"/>
              <a:t>Fuß </a:t>
            </a:r>
          </a:p>
        </p:txBody>
      </p:sp>
      <p:sp>
        <p:nvSpPr>
          <p:cNvPr id="4" name="Untertitel 2"/>
          <p:cNvSpPr txBox="1">
            <a:spLocks/>
          </p:cNvSpPr>
          <p:nvPr/>
        </p:nvSpPr>
        <p:spPr>
          <a:xfrm>
            <a:off x="467544" y="1556792"/>
            <a:ext cx="8424936" cy="4392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Information/Planung/Entscheidung</a:t>
            </a:r>
          </a:p>
          <a:p>
            <a:pPr algn="l"/>
            <a:endParaRPr lang="de-DE" sz="600" dirty="0"/>
          </a:p>
          <a:p>
            <a:pPr algn="l">
              <a:lnSpc>
                <a:spcPct val="12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a:solidFill>
                  <a:schemeClr val="tx1">
                    <a:lumMod val="65000"/>
                    <a:lumOff val="35000"/>
                  </a:schemeClr>
                </a:solidFill>
              </a:rPr>
              <a:t>informieren sich </a:t>
            </a:r>
            <a:r>
              <a:rPr lang="de-DE" sz="1200" dirty="0" smtClean="0">
                <a:solidFill>
                  <a:schemeClr val="tx1">
                    <a:lumMod val="65000"/>
                    <a:lumOff val="35000"/>
                  </a:schemeClr>
                </a:solidFill>
              </a:rPr>
              <a:t>mithilfe </a:t>
            </a:r>
            <a:r>
              <a:rPr lang="de-DE" sz="1200" dirty="0">
                <a:solidFill>
                  <a:schemeClr val="tx1">
                    <a:lumMod val="65000"/>
                    <a:lumOff val="35000"/>
                  </a:schemeClr>
                </a:solidFill>
              </a:rPr>
              <a:t>eines Werkstattinformationssystems und anderer Wartungsunterlagen über das Anzugsdrehmoment der Räder. </a:t>
            </a:r>
          </a:p>
          <a:p>
            <a:pPr marL="174625" lvl="0" indent="-174625" algn="l">
              <a:lnSpc>
                <a:spcPct val="120000"/>
              </a:lnSpc>
              <a:buFont typeface="Wingdings" pitchFamily="2" charset="2"/>
              <a:buChar char="§"/>
            </a:pPr>
            <a:r>
              <a:rPr lang="de-DE" sz="1200" dirty="0">
                <a:solidFill>
                  <a:schemeClr val="tx1">
                    <a:lumMod val="65000"/>
                    <a:lumOff val="35000"/>
                  </a:schemeClr>
                </a:solidFill>
              </a:rPr>
              <a:t>informieren sich </a:t>
            </a:r>
            <a:r>
              <a:rPr lang="de-DE" sz="1200" dirty="0" smtClean="0">
                <a:solidFill>
                  <a:schemeClr val="tx1">
                    <a:lumMod val="65000"/>
                    <a:lumOff val="35000"/>
                  </a:schemeClr>
                </a:solidFill>
              </a:rPr>
              <a:t>mithilfe </a:t>
            </a:r>
            <a:r>
              <a:rPr lang="de-DE" sz="1200" dirty="0">
                <a:solidFill>
                  <a:schemeClr val="tx1">
                    <a:lumMod val="65000"/>
                    <a:lumOff val="35000"/>
                  </a:schemeClr>
                </a:solidFill>
              </a:rPr>
              <a:t>der Bedienungsanleitung über den Umgang mit dem Drehmomentschlüssel. </a:t>
            </a:r>
          </a:p>
          <a:p>
            <a:pPr marL="174625" lvl="0" indent="-174625" algn="l">
              <a:lnSpc>
                <a:spcPct val="120000"/>
              </a:lnSpc>
              <a:buFont typeface="Wingdings" pitchFamily="2" charset="2"/>
              <a:buChar char="§"/>
            </a:pPr>
            <a:r>
              <a:rPr lang="de-DE" sz="1200" dirty="0">
                <a:solidFill>
                  <a:schemeClr val="tx1">
                    <a:lumMod val="65000"/>
                    <a:lumOff val="35000"/>
                  </a:schemeClr>
                </a:solidFill>
              </a:rPr>
              <a:t>i</a:t>
            </a:r>
            <a:r>
              <a:rPr lang="de-DE" sz="1200" dirty="0" smtClean="0">
                <a:solidFill>
                  <a:schemeClr val="tx1">
                    <a:lumMod val="65000"/>
                    <a:lumOff val="35000"/>
                  </a:schemeClr>
                </a:solidFill>
              </a:rPr>
              <a:t>nformieren </a:t>
            </a:r>
            <a:r>
              <a:rPr lang="de-DE" sz="1200" dirty="0">
                <a:solidFill>
                  <a:schemeClr val="tx1">
                    <a:lumMod val="65000"/>
                    <a:lumOff val="35000"/>
                  </a:schemeClr>
                </a:solidFill>
              </a:rPr>
              <a:t>sich </a:t>
            </a:r>
            <a:r>
              <a:rPr lang="de-DE" sz="1200" dirty="0" smtClean="0">
                <a:solidFill>
                  <a:schemeClr val="tx1">
                    <a:lumMod val="65000"/>
                    <a:lumOff val="35000"/>
                  </a:schemeClr>
                </a:solidFill>
              </a:rPr>
              <a:t>mithilfe der Zulassungsbescheinigung über </a:t>
            </a:r>
            <a:r>
              <a:rPr lang="de-DE" sz="1200" dirty="0">
                <a:solidFill>
                  <a:schemeClr val="tx1">
                    <a:lumMod val="65000"/>
                    <a:lumOff val="35000"/>
                  </a:schemeClr>
                </a:solidFill>
              </a:rPr>
              <a:t>die eingetragenen Reifengrößen </a:t>
            </a:r>
            <a:r>
              <a:rPr lang="de-DE" sz="1200" dirty="0" smtClean="0">
                <a:solidFill>
                  <a:schemeClr val="tx1">
                    <a:lumMod val="65000"/>
                    <a:lumOff val="35000"/>
                  </a:schemeClr>
                </a:solidFill>
              </a:rPr>
              <a:t>und </a:t>
            </a:r>
            <a:r>
              <a:rPr lang="de-DE" sz="1200" dirty="0">
                <a:solidFill>
                  <a:schemeClr val="tx1">
                    <a:lumMod val="65000"/>
                    <a:lumOff val="35000"/>
                  </a:schemeClr>
                </a:solidFill>
              </a:rPr>
              <a:t>entscheiden, ob die richtigen Reifen montiert </a:t>
            </a:r>
            <a:r>
              <a:rPr lang="de-DE" sz="1200" dirty="0" smtClean="0">
                <a:solidFill>
                  <a:schemeClr val="tx1">
                    <a:lumMod val="65000"/>
                    <a:lumOff val="35000"/>
                  </a:schemeClr>
                </a:solidFill>
              </a:rPr>
              <a:t>sind.</a:t>
            </a:r>
            <a:endParaRPr lang="de-DE" sz="1200" dirty="0">
              <a:solidFill>
                <a:schemeClr val="tx1">
                  <a:lumMod val="65000"/>
                  <a:lumOff val="35000"/>
                </a:schemeClr>
              </a:solidFill>
            </a:endParaRPr>
          </a:p>
          <a:p>
            <a:pPr marL="174625" lvl="0" indent="-174625" algn="l">
              <a:lnSpc>
                <a:spcPct val="120000"/>
              </a:lnSpc>
              <a:buFont typeface="Wingdings" pitchFamily="2" charset="2"/>
              <a:buChar char="§"/>
            </a:pPr>
            <a:r>
              <a:rPr lang="de-DE" sz="1200" dirty="0">
                <a:solidFill>
                  <a:schemeClr val="tx1">
                    <a:lumMod val="65000"/>
                    <a:lumOff val="35000"/>
                  </a:schemeClr>
                </a:solidFill>
              </a:rPr>
              <a:t>informieren sich über den vorgeschriebenen Luftdruck in den Herstellerunterlagen.</a:t>
            </a:r>
          </a:p>
          <a:p>
            <a:pPr marL="174625" lvl="0" indent="-174625" algn="l">
              <a:lnSpc>
                <a:spcPct val="120000"/>
              </a:lnSpc>
              <a:buFont typeface="Wingdings" pitchFamily="2" charset="2"/>
              <a:buChar char="§"/>
            </a:pPr>
            <a:r>
              <a:rPr lang="de-DE" sz="1200" dirty="0">
                <a:solidFill>
                  <a:schemeClr val="tx1">
                    <a:lumMod val="65000"/>
                    <a:lumOff val="35000"/>
                  </a:schemeClr>
                </a:solidFill>
              </a:rPr>
              <a:t>informieren sich über den Umgang mit dem Luftdruckprüfer in der Bedienungsanleitung.</a:t>
            </a:r>
          </a:p>
          <a:p>
            <a:pPr algn="l"/>
            <a:endParaRPr lang="de-DE" sz="1400" dirty="0"/>
          </a:p>
          <a:p>
            <a:pPr algn="l"/>
            <a:r>
              <a:rPr lang="de-DE" sz="1400" i="1" dirty="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a:solidFill>
                  <a:schemeClr val="tx1">
                    <a:lumMod val="65000"/>
                    <a:lumOff val="35000"/>
                  </a:schemeClr>
                </a:solidFill>
              </a:rPr>
              <a:t>führen die  Luftdruckprüfung durch.</a:t>
            </a:r>
          </a:p>
          <a:p>
            <a:pPr marL="174625" lvl="0" indent="-174625" algn="l">
              <a:lnSpc>
                <a:spcPct val="120000"/>
              </a:lnSpc>
              <a:buFont typeface="Wingdings" pitchFamily="2" charset="2"/>
              <a:buChar char="§"/>
            </a:pPr>
            <a:r>
              <a:rPr lang="de-DE" sz="1200" dirty="0">
                <a:solidFill>
                  <a:schemeClr val="tx1">
                    <a:lumMod val="65000"/>
                    <a:lumOff val="35000"/>
                  </a:schemeClr>
                </a:solidFill>
              </a:rPr>
              <a:t>ziehen die Radschrauben nach.</a:t>
            </a:r>
          </a:p>
          <a:p>
            <a:pPr marL="174625" lvl="0" indent="-174625" algn="l">
              <a:lnSpc>
                <a:spcPct val="120000"/>
              </a:lnSpc>
              <a:buFont typeface="Wingdings" pitchFamily="2" charset="2"/>
              <a:buChar char="§"/>
            </a:pPr>
            <a:r>
              <a:rPr lang="de-DE" sz="1200" dirty="0">
                <a:solidFill>
                  <a:schemeClr val="tx1">
                    <a:lumMod val="65000"/>
                    <a:lumOff val="35000"/>
                  </a:schemeClr>
                </a:solidFill>
              </a:rPr>
              <a:t>kontrollieren die Reifengröße.</a:t>
            </a:r>
          </a:p>
          <a:p>
            <a:pPr marL="174625" lvl="0" indent="-174625" algn="l">
              <a:lnSpc>
                <a:spcPct val="120000"/>
              </a:lnSpc>
              <a:buFont typeface="Wingdings" pitchFamily="2" charset="2"/>
              <a:buChar char="§"/>
            </a:pPr>
            <a:r>
              <a:rPr lang="de-DE" sz="1200" dirty="0">
                <a:solidFill>
                  <a:schemeClr val="tx1">
                    <a:lumMod val="65000"/>
                    <a:lumOff val="35000"/>
                  </a:schemeClr>
                </a:solidFill>
              </a:rPr>
              <a:t>messen die Profiltiefe.</a:t>
            </a: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3381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32" y="548680"/>
            <a:ext cx="8896212" cy="692696"/>
          </a:xfrm>
        </p:spPr>
        <p:txBody>
          <a:bodyPr/>
          <a:lstStyle/>
          <a:p>
            <a:r>
              <a:rPr lang="de-DE" dirty="0"/>
              <a:t>Hoch hinaus: Fahrzeuge richtig anheben und absetzen </a:t>
            </a:r>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200" dirty="0">
                <a:solidFill>
                  <a:schemeClr val="tx1">
                    <a:lumMod val="65000"/>
                    <a:lumOff val="35000"/>
                  </a:schemeClr>
                </a:solidFill>
              </a:rPr>
              <a:t>Fahrzeugtechnik</a:t>
            </a:r>
          </a:p>
          <a:p>
            <a:pPr algn="l"/>
            <a:endParaRPr lang="de-DE" sz="1400" i="1" dirty="0">
              <a:solidFill>
                <a:srgbClr val="009999"/>
              </a:solidFill>
            </a:endParaRPr>
          </a:p>
          <a:p>
            <a:pPr algn="l"/>
            <a:r>
              <a:rPr lang="de-DE" sz="1400" i="1" dirty="0">
                <a:solidFill>
                  <a:srgbClr val="009999"/>
                </a:solidFill>
              </a:rPr>
              <a:t>Beschreibung</a:t>
            </a:r>
          </a:p>
          <a:p>
            <a:pPr algn="l"/>
            <a:endParaRPr lang="de-DE" sz="600" dirty="0">
              <a:solidFill>
                <a:schemeClr val="tx1">
                  <a:lumMod val="65000"/>
                  <a:lumOff val="35000"/>
                </a:schemeClr>
              </a:solidFill>
            </a:endParaRPr>
          </a:p>
          <a:p>
            <a:pPr algn="l"/>
            <a:r>
              <a:rPr lang="de-DE" sz="1200" dirty="0">
                <a:solidFill>
                  <a:schemeClr val="tx1">
                    <a:lumMod val="65000"/>
                    <a:lumOff val="35000"/>
                  </a:schemeClr>
                </a:solidFill>
              </a:rPr>
              <a:t>Zur Durchführung von Inspektions- und Instandsetzungsarbeiten müssen Kundenfahrzeuge sachgerecht angehoben und Hebebühnen vorschriftsgemäß bedient werden. Insbesondere bei modernen Fahrzeugen können bei unsachgemäßem Anheben schwere Schäden entstehen, </a:t>
            </a:r>
            <a:r>
              <a:rPr lang="de-DE" sz="1200" dirty="0" smtClean="0">
                <a:solidFill>
                  <a:schemeClr val="tx1">
                    <a:lumMod val="65000"/>
                    <a:lumOff val="35000"/>
                  </a:schemeClr>
                </a:solidFill>
              </a:rPr>
              <a:t>was es </a:t>
            </a:r>
            <a:r>
              <a:rPr lang="de-DE" sz="1200" dirty="0">
                <a:solidFill>
                  <a:schemeClr val="tx1">
                    <a:lumMod val="65000"/>
                    <a:lumOff val="35000"/>
                  </a:schemeClr>
                </a:solidFill>
              </a:rPr>
              <a:t>zu </a:t>
            </a:r>
            <a:r>
              <a:rPr lang="de-DE" sz="1200" dirty="0" smtClean="0">
                <a:solidFill>
                  <a:schemeClr val="tx1">
                    <a:lumMod val="65000"/>
                    <a:lumOff val="35000"/>
                  </a:schemeClr>
                </a:solidFill>
              </a:rPr>
              <a:t>vermeiden gilt.</a:t>
            </a:r>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lvl="0" indent="-174625" algn="l">
              <a:lnSpc>
                <a:spcPct val="110000"/>
              </a:lnSpc>
              <a:buFont typeface="Wingdings" pitchFamily="2" charset="2"/>
              <a:buChar char="§"/>
            </a:pPr>
            <a:r>
              <a:rPr lang="de-DE" sz="1200" dirty="0">
                <a:solidFill>
                  <a:schemeClr val="tx1">
                    <a:lumMod val="65000"/>
                    <a:lumOff val="35000"/>
                  </a:schemeClr>
                </a:solidFill>
              </a:rPr>
              <a:t>sichern ein Fahrzeug am Arbeitsplatz gegen Wegrollen.</a:t>
            </a:r>
          </a:p>
          <a:p>
            <a:pPr marL="174625" lvl="0" indent="-174625" algn="l">
              <a:lnSpc>
                <a:spcPct val="110000"/>
              </a:lnSpc>
              <a:buFont typeface="Wingdings" pitchFamily="2" charset="2"/>
              <a:buChar char="§"/>
            </a:pPr>
            <a:r>
              <a:rPr lang="de-DE" sz="1200" dirty="0">
                <a:solidFill>
                  <a:schemeClr val="tx1">
                    <a:lumMod val="65000"/>
                    <a:lumOff val="35000"/>
                  </a:schemeClr>
                </a:solidFill>
              </a:rPr>
              <a:t>bereiten ein Fahrzeug gegebenenfalls zunächst auf das Anheben vor, z</a:t>
            </a:r>
            <a:r>
              <a:rPr lang="de-DE" sz="1200" dirty="0" smtClean="0">
                <a:solidFill>
                  <a:schemeClr val="tx1">
                    <a:lumMod val="65000"/>
                    <a:lumOff val="35000"/>
                  </a:schemeClr>
                </a:solidFill>
              </a:rPr>
              <a:t>. B</a:t>
            </a:r>
            <a:r>
              <a:rPr lang="de-DE" sz="1200" dirty="0">
                <a:solidFill>
                  <a:schemeClr val="tx1">
                    <a:lumMod val="65000"/>
                    <a:lumOff val="35000"/>
                  </a:schemeClr>
                </a:solidFill>
              </a:rPr>
              <a:t>. indem sie herstellerabhängige Protokolle des Fahrwerks- und Federungssystems aktivieren („</a:t>
            </a:r>
            <a:r>
              <a:rPr lang="de-DE" sz="1200" dirty="0" err="1">
                <a:solidFill>
                  <a:schemeClr val="tx1">
                    <a:lumMod val="65000"/>
                    <a:lumOff val="35000"/>
                  </a:schemeClr>
                </a:solidFill>
              </a:rPr>
              <a:t>Wagenhebermodus</a:t>
            </a:r>
            <a:r>
              <a:rPr lang="de-DE" sz="1200" dirty="0">
                <a:solidFill>
                  <a:schemeClr val="tx1">
                    <a:lumMod val="65000"/>
                    <a:lumOff val="35000"/>
                  </a:schemeClr>
                </a:solidFill>
              </a:rPr>
              <a:t>“, „Hebebühnenmodus“). </a:t>
            </a:r>
          </a:p>
          <a:p>
            <a:pPr marL="174625" lvl="0" indent="-174625" algn="l">
              <a:lnSpc>
                <a:spcPct val="110000"/>
              </a:lnSpc>
              <a:buFont typeface="Wingdings" pitchFamily="2" charset="2"/>
              <a:buChar char="§"/>
            </a:pPr>
            <a:r>
              <a:rPr lang="de-DE" sz="1200" dirty="0">
                <a:solidFill>
                  <a:schemeClr val="tx1">
                    <a:lumMod val="65000"/>
                    <a:lumOff val="35000"/>
                  </a:schemeClr>
                </a:solidFill>
              </a:rPr>
              <a:t>wählen die geeigneten Adapter, Gummiblöcke oder andere geeignete bzw. </a:t>
            </a:r>
            <a:r>
              <a:rPr lang="de-DE" sz="1200" dirty="0" smtClean="0">
                <a:solidFill>
                  <a:schemeClr val="tx1">
                    <a:lumMod val="65000"/>
                    <a:lumOff val="35000"/>
                  </a:schemeClr>
                </a:solidFill>
              </a:rPr>
              <a:t>vorgeschriebene </a:t>
            </a:r>
            <a:r>
              <a:rPr lang="de-DE" sz="1200" dirty="0">
                <a:solidFill>
                  <a:schemeClr val="tx1">
                    <a:lumMod val="65000"/>
                    <a:lumOff val="35000"/>
                  </a:schemeClr>
                </a:solidFill>
              </a:rPr>
              <a:t>Auflager aus.</a:t>
            </a:r>
          </a:p>
          <a:p>
            <a:pPr marL="174625" lvl="0" indent="-174625" algn="l">
              <a:lnSpc>
                <a:spcPct val="110000"/>
              </a:lnSpc>
              <a:buFont typeface="Wingdings" pitchFamily="2" charset="2"/>
              <a:buChar char="§"/>
            </a:pPr>
            <a:r>
              <a:rPr lang="de-DE" sz="1200" dirty="0">
                <a:solidFill>
                  <a:schemeClr val="tx1">
                    <a:lumMod val="65000"/>
                    <a:lumOff val="35000"/>
                  </a:schemeClr>
                </a:solidFill>
              </a:rPr>
              <a:t>sichern ihren Arbeitsplatz und heben das Fahrzeug auf die geeignete Höhe an.</a:t>
            </a:r>
          </a:p>
          <a:p>
            <a:pPr marL="174625" lvl="0" indent="-174625" algn="l">
              <a:lnSpc>
                <a:spcPct val="110000"/>
              </a:lnSpc>
              <a:buFont typeface="Wingdings" pitchFamily="2" charset="2"/>
              <a:buChar char="§"/>
            </a:pPr>
            <a:r>
              <a:rPr lang="de-DE" sz="1200" dirty="0">
                <a:solidFill>
                  <a:schemeClr val="tx1">
                    <a:lumMod val="65000"/>
                    <a:lumOff val="35000"/>
                  </a:schemeClr>
                </a:solidFill>
              </a:rPr>
              <a:t>prüfen, ob das Fahrzeug – nach erledigter Serviceaufgabe – wieder auf den Boden abgesenkt werden kann. </a:t>
            </a:r>
          </a:p>
          <a:p>
            <a:pPr marL="174625" lvl="0" indent="-174625" algn="l">
              <a:lnSpc>
                <a:spcPct val="110000"/>
              </a:lnSpc>
              <a:buFont typeface="Wingdings" pitchFamily="2" charset="2"/>
              <a:buChar char="§"/>
            </a:pPr>
            <a:r>
              <a:rPr lang="de-DE" sz="1200" dirty="0">
                <a:solidFill>
                  <a:schemeClr val="tx1">
                    <a:lumMod val="65000"/>
                    <a:lumOff val="35000"/>
                  </a:schemeClr>
                </a:solidFill>
              </a:rPr>
              <a:t>sichern ihren Arbeitsplatz und senken das Fahrzeug auf den Boden ab.</a:t>
            </a:r>
          </a:p>
          <a:p>
            <a:pPr marL="174625" indent="-174625" algn="l">
              <a:lnSpc>
                <a:spcPct val="110000"/>
              </a:lnSpc>
              <a:buFont typeface="Wingdings" pitchFamily="2" charset="2"/>
              <a:buChar char="§"/>
            </a:pPr>
            <a:r>
              <a:rPr lang="de-DE" sz="1200" dirty="0">
                <a:solidFill>
                  <a:schemeClr val="tx1">
                    <a:lumMod val="65000"/>
                    <a:lumOff val="35000"/>
                  </a:schemeClr>
                </a:solidFill>
              </a:rPr>
              <a:t>setzen die Fahrwerkseinstellungen gegebenenfalls wieder zurück in die Betriebsstellung.</a:t>
            </a:r>
          </a:p>
          <a:p>
            <a:pPr algn="l"/>
            <a:endParaRPr lang="de-DE" sz="12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31651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32" y="548680"/>
            <a:ext cx="7920000" cy="1224136"/>
          </a:xfrm>
        </p:spPr>
        <p:txBody>
          <a:bodyPr/>
          <a:lstStyle/>
          <a:p>
            <a:r>
              <a:rPr lang="de-DE" dirty="0" smtClean="0"/>
              <a:t>Ideensammlung: </a:t>
            </a:r>
            <a:br>
              <a:rPr lang="de-DE" dirty="0" smtClean="0"/>
            </a:br>
            <a:r>
              <a:rPr lang="de-DE" dirty="0" smtClean="0"/>
              <a:t>Zertifizierungsmöglichkeiten und Projekte</a:t>
            </a:r>
            <a:endParaRPr lang="de-DE" dirty="0"/>
          </a:p>
        </p:txBody>
      </p:sp>
      <p:sp>
        <p:nvSpPr>
          <p:cNvPr id="3" name="Rechteck 2"/>
          <p:cNvSpPr/>
          <p:nvPr/>
        </p:nvSpPr>
        <p:spPr>
          <a:xfrm>
            <a:off x="467544" y="2060848"/>
            <a:ext cx="8064896" cy="4316566"/>
          </a:xfrm>
          <a:prstGeom prst="rect">
            <a:avLst/>
          </a:prstGeom>
        </p:spPr>
        <p:txBody>
          <a:bodyPr wrap="square">
            <a:spAutoFit/>
          </a:bodyPr>
          <a:lstStyle/>
          <a:p>
            <a:pPr>
              <a:lnSpc>
                <a:spcPct val="150000"/>
              </a:lnSpc>
            </a:pPr>
            <a:r>
              <a:rPr lang="de-DE" sz="1200" dirty="0" smtClean="0">
                <a:latin typeface="Arial" pitchFamily="34" charset="0"/>
                <a:cs typeface="Arial" pitchFamily="34" charset="0"/>
              </a:rPr>
              <a:t>Eine Möglichkeit</a:t>
            </a:r>
            <a:r>
              <a:rPr lang="de-DE" sz="1200" dirty="0">
                <a:latin typeface="Arial" pitchFamily="34" charset="0"/>
                <a:cs typeface="Arial" pitchFamily="34" charset="0"/>
              </a:rPr>
              <a:t>, den Schülerinnen und Schülern Kompetenzen zu bestätigen, ist die Zertifizierung (vgl. § 13 Abs. 7 Satz 2 BSO). Dies kann auf verschiedene Weise und in unterschiedlichen Bereichen geschehen, z. B.:</a:t>
            </a:r>
          </a:p>
          <a:p>
            <a:pPr marL="285750" lvl="0" indent="-285750">
              <a:lnSpc>
                <a:spcPct val="150000"/>
              </a:lnSpc>
              <a:buFont typeface="Wingdings" pitchFamily="2" charset="2"/>
              <a:buChar char="§"/>
            </a:pPr>
            <a:r>
              <a:rPr lang="de-DE" sz="1200" dirty="0">
                <a:latin typeface="Arial" pitchFamily="34" charset="0"/>
                <a:cs typeface="Arial" pitchFamily="34" charset="0"/>
              </a:rPr>
              <a:t>Teilnahmebescheinigung durch externe Anbieter (z. B. Erlebnispädagogiktag, Erste-Hilfe-Kurs, Workshop des </a:t>
            </a:r>
            <a:r>
              <a:rPr lang="de-DE" sz="1200" dirty="0" smtClean="0">
                <a:latin typeface="Arial" pitchFamily="34" charset="0"/>
                <a:cs typeface="Arial" pitchFamily="34" charset="0"/>
              </a:rPr>
              <a:t>Gesundheitsamts)</a:t>
            </a:r>
          </a:p>
          <a:p>
            <a:pPr marL="285750" lvl="0" indent="-285750">
              <a:lnSpc>
                <a:spcPct val="150000"/>
              </a:lnSpc>
              <a:buFont typeface="Wingdings" pitchFamily="2" charset="2"/>
              <a:buChar char="§"/>
            </a:pPr>
            <a:r>
              <a:rPr lang="de-DE" sz="1200" dirty="0" smtClean="0">
                <a:latin typeface="Arial" pitchFamily="34" charset="0"/>
                <a:cs typeface="Arial" pitchFamily="34" charset="0"/>
              </a:rPr>
              <a:t>Zertifizierung </a:t>
            </a:r>
            <a:r>
              <a:rPr lang="de-DE" sz="1200" dirty="0">
                <a:latin typeface="Arial" pitchFamily="34" charset="0"/>
                <a:cs typeface="Arial" pitchFamily="34" charset="0"/>
              </a:rPr>
              <a:t>fachpraktischer Arbeiten durch die Berufsschullehrkraft (z. B. </a:t>
            </a:r>
            <a:r>
              <a:rPr lang="de-DE" sz="1200" dirty="0" smtClean="0">
                <a:latin typeface="Arial" pitchFamily="34" charset="0"/>
                <a:cs typeface="Arial" pitchFamily="34" charset="0"/>
              </a:rPr>
              <a:t>Erstellen </a:t>
            </a:r>
            <a:r>
              <a:rPr lang="de-DE" sz="1200" dirty="0">
                <a:latin typeface="Arial" pitchFamily="34" charset="0"/>
                <a:cs typeface="Arial" pitchFamily="34" charset="0"/>
              </a:rPr>
              <a:t>eines Werkstücks, Sicherheitsbelehrungen, Medienführerschein, Präsentations- und Kommunikationstraining, </a:t>
            </a:r>
            <a:r>
              <a:rPr lang="de-DE" sz="1200" dirty="0" smtClean="0">
                <a:latin typeface="Arial" pitchFamily="34" charset="0"/>
                <a:cs typeface="Arial" pitchFamily="34" charset="0"/>
              </a:rPr>
              <a:t>Konflikttraining)</a:t>
            </a:r>
          </a:p>
          <a:p>
            <a:pPr marL="285750" lvl="0" indent="-285750">
              <a:lnSpc>
                <a:spcPct val="150000"/>
              </a:lnSpc>
              <a:buFont typeface="Wingdings" pitchFamily="2" charset="2"/>
              <a:buChar char="§"/>
            </a:pPr>
            <a:r>
              <a:rPr lang="de-DE" sz="1200" dirty="0" smtClean="0">
                <a:latin typeface="Arial" pitchFamily="34" charset="0"/>
                <a:cs typeface="Arial" pitchFamily="34" charset="0"/>
              </a:rPr>
              <a:t>Praktikumszeugnis </a:t>
            </a:r>
            <a:r>
              <a:rPr lang="de-DE" sz="1200" dirty="0">
                <a:latin typeface="Arial" pitchFamily="34" charset="0"/>
                <a:cs typeface="Arial" pitchFamily="34" charset="0"/>
              </a:rPr>
              <a:t>durch einen Betrieb </a:t>
            </a:r>
            <a:endParaRPr lang="de-DE" sz="1200" dirty="0" smtClean="0">
              <a:latin typeface="Arial" pitchFamily="34" charset="0"/>
              <a:cs typeface="Arial" pitchFamily="34" charset="0"/>
            </a:endParaRPr>
          </a:p>
          <a:p>
            <a:pPr marL="285750" lvl="0" indent="-285750">
              <a:lnSpc>
                <a:spcPct val="150000"/>
              </a:lnSpc>
              <a:buFont typeface="Wingdings" pitchFamily="2" charset="2"/>
              <a:buChar char="§"/>
            </a:pPr>
            <a:r>
              <a:rPr lang="de-DE" sz="1200" dirty="0" smtClean="0">
                <a:latin typeface="Arial" pitchFamily="34" charset="0"/>
                <a:cs typeface="Arial" pitchFamily="34" charset="0"/>
              </a:rPr>
              <a:t>Zertifizierungen </a:t>
            </a:r>
            <a:r>
              <a:rPr lang="de-DE" sz="1200" dirty="0">
                <a:latin typeface="Arial" pitchFamily="34" charset="0"/>
                <a:cs typeface="Arial" pitchFamily="34" charset="0"/>
              </a:rPr>
              <a:t>durch den Kooperationspartner (z. B. Potenzialanalyse, Werkstatttage, Berufsorientierung, Workshops zur Steigerung der Selbstkompetenz)</a:t>
            </a:r>
          </a:p>
          <a:p>
            <a:pPr>
              <a:lnSpc>
                <a:spcPct val="150000"/>
              </a:lnSpc>
            </a:pPr>
            <a:r>
              <a:rPr lang="de-DE" sz="1200" dirty="0">
                <a:latin typeface="Arial" pitchFamily="34" charset="0"/>
                <a:cs typeface="Arial" pitchFamily="34" charset="0"/>
              </a:rPr>
              <a:t>Bei Zertifikaten sind die Lerninhalte und erworbenen Kompetenzen genau definiert. Die Bescheinigung kann ein wichtiger Baustein des individuellen Schülerportfolios sein. </a:t>
            </a:r>
            <a:endParaRPr lang="de-DE" sz="1200" dirty="0" smtClean="0">
              <a:latin typeface="Arial" pitchFamily="34" charset="0"/>
              <a:cs typeface="Arial" pitchFamily="34" charset="0"/>
            </a:endParaRPr>
          </a:p>
          <a:p>
            <a:pPr>
              <a:lnSpc>
                <a:spcPct val="150000"/>
              </a:lnSpc>
            </a:pPr>
            <a:endParaRPr lang="de-DE" sz="1200" dirty="0" smtClean="0">
              <a:latin typeface="Arial" pitchFamily="34" charset="0"/>
              <a:cs typeface="Arial" pitchFamily="34" charset="0"/>
            </a:endParaRPr>
          </a:p>
          <a:p>
            <a:pPr>
              <a:lnSpc>
                <a:spcPct val="150000"/>
              </a:lnSpc>
            </a:pPr>
            <a:endParaRPr lang="de-DE" sz="300" dirty="0" smtClean="0">
              <a:latin typeface="Arial" pitchFamily="34" charset="0"/>
              <a:cs typeface="Arial" pitchFamily="34" charset="0"/>
            </a:endParaRPr>
          </a:p>
          <a:p>
            <a:pPr>
              <a:lnSpc>
                <a:spcPct val="150000"/>
              </a:lnSpc>
            </a:pPr>
            <a:r>
              <a:rPr lang="de-DE" sz="1200" dirty="0" smtClean="0">
                <a:latin typeface="Arial" pitchFamily="34" charset="0"/>
                <a:cs typeface="Arial" pitchFamily="34" charset="0"/>
              </a:rPr>
              <a:t>Die Ideensammlung mit Zertifizierungsmöglichkeiten und Projekten soll Anregungen zur Umsetzung entsprechend den Gegebenheiten vor Ort liefern. </a:t>
            </a:r>
          </a:p>
          <a:p>
            <a:pPr>
              <a:lnSpc>
                <a:spcPct val="150000"/>
              </a:lnSpc>
            </a:pPr>
            <a:r>
              <a:rPr lang="de-DE" sz="1200" dirty="0" smtClean="0">
                <a:latin typeface="Arial" pitchFamily="34" charset="0"/>
                <a:cs typeface="Arial" pitchFamily="34" charset="0"/>
              </a:rPr>
              <a:t>Die Sammlung wird kontinuierlich um weitere Ideen erweitert.</a:t>
            </a:r>
            <a:endParaRPr lang="de-DE" sz="1200" dirty="0">
              <a:latin typeface="Arial" pitchFamily="34" charset="0"/>
              <a:cs typeface="Arial" pitchFamily="34" charset="0"/>
            </a:endParaRPr>
          </a:p>
        </p:txBody>
      </p:sp>
    </p:spTree>
    <p:extLst>
      <p:ext uri="{BB962C8B-B14F-4D97-AF65-F5344CB8AC3E}">
        <p14:creationId xmlns:p14="http://schemas.microsoft.com/office/powerpoint/2010/main" val="31073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32" y="548680"/>
            <a:ext cx="8536172" cy="692696"/>
          </a:xfrm>
        </p:spPr>
        <p:txBody>
          <a:bodyPr/>
          <a:lstStyle/>
          <a:p>
            <a:r>
              <a:rPr lang="de-DE" dirty="0"/>
              <a:t>Hoch hinaus: Fahrzeuge richtig anheben und absetzen </a:t>
            </a:r>
          </a:p>
        </p:txBody>
      </p:sp>
      <p:sp>
        <p:nvSpPr>
          <p:cNvPr id="4" name="Untertitel 2"/>
          <p:cNvSpPr txBox="1">
            <a:spLocks/>
          </p:cNvSpPr>
          <p:nvPr/>
        </p:nvSpPr>
        <p:spPr>
          <a:xfrm>
            <a:off x="467544" y="1556792"/>
            <a:ext cx="8424936" cy="4392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Information/Planung/Entscheidung</a:t>
            </a:r>
          </a:p>
          <a:p>
            <a:pPr algn="l"/>
            <a:endParaRPr lang="de-DE" sz="600" dirty="0"/>
          </a:p>
          <a:p>
            <a:pPr algn="l">
              <a:lnSpc>
                <a:spcPct val="12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a:solidFill>
                  <a:schemeClr val="tx1">
                    <a:lumMod val="65000"/>
                    <a:lumOff val="35000"/>
                  </a:schemeClr>
                </a:solidFill>
              </a:rPr>
              <a:t>informieren sich </a:t>
            </a:r>
            <a:r>
              <a:rPr lang="de-DE" sz="1200" dirty="0" smtClean="0">
                <a:solidFill>
                  <a:schemeClr val="tx1">
                    <a:lumMod val="65000"/>
                    <a:lumOff val="35000"/>
                  </a:schemeClr>
                </a:solidFill>
              </a:rPr>
              <a:t>mithilfe </a:t>
            </a:r>
            <a:r>
              <a:rPr lang="de-DE" sz="1200" dirty="0">
                <a:solidFill>
                  <a:schemeClr val="tx1">
                    <a:lumMod val="65000"/>
                    <a:lumOff val="35000"/>
                  </a:schemeClr>
                </a:solidFill>
              </a:rPr>
              <a:t>eines Werkstattinformationssystems und anderer Wartungsunterlagen über die fahrzeugspezifischen Besonderheiten, </a:t>
            </a:r>
            <a:r>
              <a:rPr lang="de-DE" sz="1200" dirty="0" smtClean="0">
                <a:solidFill>
                  <a:schemeClr val="tx1">
                    <a:lumMod val="65000"/>
                    <a:lumOff val="35000"/>
                  </a:schemeClr>
                </a:solidFill>
              </a:rPr>
              <a:t>Hebepunkte etc</a:t>
            </a:r>
            <a:r>
              <a:rPr lang="de-DE" sz="1200" dirty="0">
                <a:solidFill>
                  <a:schemeClr val="tx1">
                    <a:lumMod val="65000"/>
                    <a:lumOff val="35000"/>
                  </a:schemeClr>
                </a:solidFill>
              </a:rPr>
              <a:t>. </a:t>
            </a:r>
          </a:p>
          <a:p>
            <a:pPr marL="174625" lvl="0" indent="-174625" algn="l">
              <a:lnSpc>
                <a:spcPct val="120000"/>
              </a:lnSpc>
              <a:buFont typeface="Wingdings" pitchFamily="2" charset="2"/>
              <a:buChar char="§"/>
            </a:pPr>
            <a:r>
              <a:rPr lang="de-DE" sz="1200" dirty="0">
                <a:solidFill>
                  <a:schemeClr val="tx1">
                    <a:lumMod val="65000"/>
                    <a:lumOff val="35000"/>
                  </a:schemeClr>
                </a:solidFill>
              </a:rPr>
              <a:t>informieren sich </a:t>
            </a:r>
            <a:r>
              <a:rPr lang="de-DE" sz="1200" dirty="0" smtClean="0">
                <a:solidFill>
                  <a:schemeClr val="tx1">
                    <a:lumMod val="65000"/>
                    <a:lumOff val="35000"/>
                  </a:schemeClr>
                </a:solidFill>
              </a:rPr>
              <a:t>mithilfe </a:t>
            </a:r>
            <a:r>
              <a:rPr lang="de-DE" sz="1200" dirty="0">
                <a:solidFill>
                  <a:schemeClr val="tx1">
                    <a:lumMod val="65000"/>
                    <a:lumOff val="35000"/>
                  </a:schemeClr>
                </a:solidFill>
              </a:rPr>
              <a:t>eines Werkstattinformationssystems und anderer Wartungsunterlagen über gegebenenfalls durchzuführende Änderungen an den Fahrwerkseinstellungen zum Anheben. </a:t>
            </a:r>
          </a:p>
          <a:p>
            <a:pPr marL="174625" lvl="0" indent="-174625" algn="l">
              <a:lnSpc>
                <a:spcPct val="120000"/>
              </a:lnSpc>
              <a:buFont typeface="Wingdings" pitchFamily="2" charset="2"/>
              <a:buChar char="§"/>
            </a:pPr>
            <a:r>
              <a:rPr lang="de-DE" sz="1200" dirty="0">
                <a:solidFill>
                  <a:schemeClr val="tx1">
                    <a:lumMod val="65000"/>
                    <a:lumOff val="35000"/>
                  </a:schemeClr>
                </a:solidFill>
              </a:rPr>
              <a:t>wählen geeignete Auflager aus.</a:t>
            </a:r>
          </a:p>
          <a:p>
            <a:pPr marL="174625" lvl="0" indent="-174625" algn="l">
              <a:lnSpc>
                <a:spcPct val="120000"/>
              </a:lnSpc>
              <a:buFont typeface="Wingdings" pitchFamily="2" charset="2"/>
              <a:buChar char="§"/>
            </a:pPr>
            <a:r>
              <a:rPr lang="de-DE" sz="1200" dirty="0">
                <a:solidFill>
                  <a:schemeClr val="tx1">
                    <a:lumMod val="65000"/>
                    <a:lumOff val="35000"/>
                  </a:schemeClr>
                </a:solidFill>
              </a:rPr>
              <a:t>entscheiden über Sicherungsmaßnahmen.</a:t>
            </a:r>
          </a:p>
          <a:p>
            <a:pPr algn="l"/>
            <a:endParaRPr lang="de-DE" sz="1400" dirty="0"/>
          </a:p>
          <a:p>
            <a:pPr algn="l"/>
            <a:r>
              <a:rPr lang="de-DE" sz="1400" i="1" dirty="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a:solidFill>
                  <a:schemeClr val="tx1">
                    <a:lumMod val="65000"/>
                    <a:lumOff val="35000"/>
                  </a:schemeClr>
                </a:solidFill>
              </a:rPr>
              <a:t>bereiten den Arbeitsbereich vor.</a:t>
            </a:r>
          </a:p>
          <a:p>
            <a:pPr marL="174625" lvl="0" indent="-174625" algn="l">
              <a:lnSpc>
                <a:spcPct val="120000"/>
              </a:lnSpc>
              <a:buFont typeface="Wingdings" pitchFamily="2" charset="2"/>
              <a:buChar char="§"/>
            </a:pPr>
            <a:r>
              <a:rPr lang="de-DE" sz="1200" dirty="0">
                <a:solidFill>
                  <a:schemeClr val="tx1">
                    <a:lumMod val="65000"/>
                    <a:lumOff val="35000"/>
                  </a:schemeClr>
                </a:solidFill>
              </a:rPr>
              <a:t>bereiten das Fahrzeug auf das Anheben vor.</a:t>
            </a:r>
          </a:p>
          <a:p>
            <a:pPr marL="174625" lvl="0" indent="-174625" algn="l">
              <a:lnSpc>
                <a:spcPct val="120000"/>
              </a:lnSpc>
              <a:buFont typeface="Wingdings" pitchFamily="2" charset="2"/>
              <a:buChar char="§"/>
            </a:pPr>
            <a:r>
              <a:rPr lang="de-DE" sz="1200" dirty="0">
                <a:solidFill>
                  <a:schemeClr val="tx1">
                    <a:lumMod val="65000"/>
                    <a:lumOff val="35000"/>
                  </a:schemeClr>
                </a:solidFill>
              </a:rPr>
              <a:t>heben das Fahrzeug an und bedienen dabei die Hebebühne gemäß der Sicherheitsvorschriften.</a:t>
            </a:r>
          </a:p>
          <a:p>
            <a:pPr marL="174625" lvl="0" indent="-174625" algn="l">
              <a:lnSpc>
                <a:spcPct val="120000"/>
              </a:lnSpc>
              <a:buFont typeface="Wingdings" pitchFamily="2" charset="2"/>
              <a:buChar char="§"/>
            </a:pPr>
            <a:r>
              <a:rPr lang="de-DE" sz="1200" dirty="0">
                <a:solidFill>
                  <a:schemeClr val="tx1">
                    <a:lumMod val="65000"/>
                    <a:lumOff val="35000"/>
                  </a:schemeClr>
                </a:solidFill>
              </a:rPr>
              <a:t>senken das Fahrzeug bis auf den Boden ab und bedienen dabei die Hebebühne gemäß der Sicherheitsvorschriften.</a:t>
            </a: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164612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Du hast </a:t>
            </a:r>
            <a:r>
              <a:rPr lang="de-DE" dirty="0" err="1" smtClean="0"/>
              <a:t>wohl‘n</a:t>
            </a:r>
            <a:r>
              <a:rPr lang="de-DE" dirty="0" smtClean="0"/>
              <a:t> </a:t>
            </a:r>
            <a:r>
              <a:rPr lang="de-DE" dirty="0"/>
              <a:t>Rad ab: Räderwechsel</a:t>
            </a:r>
          </a:p>
        </p:txBody>
      </p:sp>
      <p:sp>
        <p:nvSpPr>
          <p:cNvPr id="4" name="Untertitel 2"/>
          <p:cNvSpPr txBox="1">
            <a:spLocks/>
          </p:cNvSpPr>
          <p:nvPr/>
        </p:nvSpPr>
        <p:spPr>
          <a:xfrm>
            <a:off x="467544" y="1556792"/>
            <a:ext cx="8424936" cy="36724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200" dirty="0">
                <a:solidFill>
                  <a:schemeClr val="tx1">
                    <a:lumMod val="65000"/>
                    <a:lumOff val="35000"/>
                  </a:schemeClr>
                </a:solidFill>
              </a:rPr>
              <a:t>Fahrzeugtechnik</a:t>
            </a:r>
          </a:p>
          <a:p>
            <a:pPr algn="l"/>
            <a:endParaRPr lang="de-DE" sz="1400" i="1" dirty="0">
              <a:solidFill>
                <a:srgbClr val="009999"/>
              </a:solidFill>
            </a:endParaRPr>
          </a:p>
          <a:p>
            <a:pPr algn="l"/>
            <a:r>
              <a:rPr lang="de-DE" sz="1400" i="1" dirty="0">
                <a:solidFill>
                  <a:srgbClr val="009999"/>
                </a:solidFill>
              </a:rPr>
              <a:t>Beschreibung</a:t>
            </a:r>
          </a:p>
          <a:p>
            <a:pPr algn="l"/>
            <a:endParaRPr lang="de-DE" sz="600" dirty="0">
              <a:solidFill>
                <a:schemeClr val="tx1">
                  <a:lumMod val="65000"/>
                  <a:lumOff val="35000"/>
                </a:schemeClr>
              </a:solidFill>
            </a:endParaRPr>
          </a:p>
          <a:p>
            <a:pPr algn="l"/>
            <a:r>
              <a:rPr lang="de-DE" sz="1200" dirty="0">
                <a:solidFill>
                  <a:schemeClr val="tx1">
                    <a:lumMod val="65000"/>
                    <a:lumOff val="35000"/>
                  </a:schemeClr>
                </a:solidFill>
              </a:rPr>
              <a:t>Zum Tausch von Sommer- und Winterrädern und für zahlreiche Service- und Instandsetzungsarbeiten werden bei Fahrzeugen die Räder demontiert und montiert. Sachgemäßes Vorgehen ist hier in besonderem </a:t>
            </a:r>
            <a:r>
              <a:rPr lang="de-DE" sz="1200" dirty="0" smtClean="0">
                <a:solidFill>
                  <a:schemeClr val="tx1">
                    <a:lumMod val="65000"/>
                    <a:lumOff val="35000"/>
                  </a:schemeClr>
                </a:solidFill>
              </a:rPr>
              <a:t>Maß </a:t>
            </a:r>
            <a:r>
              <a:rPr lang="de-DE" sz="1200" dirty="0">
                <a:solidFill>
                  <a:schemeClr val="tx1">
                    <a:lumMod val="65000"/>
                    <a:lumOff val="35000"/>
                  </a:schemeClr>
                </a:solidFill>
              </a:rPr>
              <a:t>von </a:t>
            </a:r>
            <a:r>
              <a:rPr lang="de-DE" sz="1200" dirty="0" smtClean="0">
                <a:solidFill>
                  <a:schemeClr val="tx1">
                    <a:lumMod val="65000"/>
                    <a:lumOff val="35000"/>
                  </a:schemeClr>
                </a:solidFill>
              </a:rPr>
              <a:t>Bedeutung, </a:t>
            </a:r>
            <a:r>
              <a:rPr lang="de-DE" sz="1200" dirty="0">
                <a:solidFill>
                  <a:schemeClr val="tx1">
                    <a:lumMod val="65000"/>
                    <a:lumOff val="35000"/>
                  </a:schemeClr>
                </a:solidFill>
              </a:rPr>
              <a:t>um dem Kunden ein verkehrs- und betriebssicheres Fahrzeug zu übergeben.</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1450" indent="-171450" algn="l">
              <a:buFont typeface="Wingdings" pitchFamily="2" charset="2"/>
              <a:buChar char="§"/>
            </a:pPr>
            <a:r>
              <a:rPr lang="de-DE" sz="1200" dirty="0">
                <a:solidFill>
                  <a:schemeClr val="tx1">
                    <a:lumMod val="65000"/>
                    <a:lumOff val="35000"/>
                  </a:schemeClr>
                </a:solidFill>
              </a:rPr>
              <a:t>benutzen die geeigneten Werkzeuge zur Montage und Demontage.</a:t>
            </a:r>
          </a:p>
          <a:p>
            <a:pPr marL="171450" indent="-171450" algn="l">
              <a:buFont typeface="Wingdings" pitchFamily="2" charset="2"/>
              <a:buChar char="§"/>
            </a:pPr>
            <a:r>
              <a:rPr lang="de-DE" sz="1200" dirty="0">
                <a:solidFill>
                  <a:schemeClr val="tx1">
                    <a:lumMod val="65000"/>
                    <a:lumOff val="35000"/>
                  </a:schemeClr>
                </a:solidFill>
              </a:rPr>
              <a:t>prüfen optisch den Zustand von Felgen und Reifen.</a:t>
            </a:r>
          </a:p>
          <a:p>
            <a:pPr marL="171450" indent="-171450" algn="l">
              <a:buFont typeface="Wingdings" pitchFamily="2" charset="2"/>
              <a:buChar char="§"/>
            </a:pPr>
            <a:r>
              <a:rPr lang="de-DE" sz="1200" dirty="0">
                <a:solidFill>
                  <a:schemeClr val="tx1">
                    <a:lumMod val="65000"/>
                    <a:lumOff val="35000"/>
                  </a:schemeClr>
                </a:solidFill>
              </a:rPr>
              <a:t>wählen das richtige Anzugsdrehmoment für das </a:t>
            </a:r>
            <a:r>
              <a:rPr lang="de-DE" sz="1200" dirty="0" smtClean="0">
                <a:solidFill>
                  <a:schemeClr val="tx1">
                    <a:lumMod val="65000"/>
                    <a:lumOff val="35000"/>
                  </a:schemeClr>
                </a:solidFill>
              </a:rPr>
              <a:t>Fahrzeug bzw. die </a:t>
            </a:r>
            <a:r>
              <a:rPr lang="de-DE" sz="1200" dirty="0">
                <a:solidFill>
                  <a:schemeClr val="tx1">
                    <a:lumMod val="65000"/>
                    <a:lumOff val="35000"/>
                  </a:schemeClr>
                </a:solidFill>
              </a:rPr>
              <a:t>Felgen aus. </a:t>
            </a:r>
          </a:p>
          <a:p>
            <a:pPr marL="171450" indent="-171450" algn="l">
              <a:buFont typeface="Wingdings" pitchFamily="2" charset="2"/>
              <a:buChar char="§"/>
            </a:pPr>
            <a:r>
              <a:rPr lang="de-DE" sz="1200" dirty="0">
                <a:solidFill>
                  <a:schemeClr val="tx1">
                    <a:lumMod val="65000"/>
                    <a:lumOff val="35000"/>
                  </a:schemeClr>
                </a:solidFill>
              </a:rPr>
              <a:t>bereiten die Radnabe durch Reinigen und Entrosten zur Montage vor.</a:t>
            </a:r>
          </a:p>
          <a:p>
            <a:pPr marL="171450" indent="-171450" algn="l">
              <a:buFont typeface="Wingdings" pitchFamily="2" charset="2"/>
              <a:buChar char="§"/>
            </a:pPr>
            <a:r>
              <a:rPr lang="de-DE" sz="1200" dirty="0">
                <a:solidFill>
                  <a:schemeClr val="tx1">
                    <a:lumMod val="65000"/>
                    <a:lumOff val="35000"/>
                  </a:schemeClr>
                </a:solidFill>
              </a:rPr>
              <a:t>montieren die Räder sachgerecht.</a:t>
            </a:r>
          </a:p>
          <a:p>
            <a:pPr algn="l"/>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112559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Du hast </a:t>
            </a:r>
            <a:r>
              <a:rPr lang="de-DE" dirty="0" err="1" smtClean="0"/>
              <a:t>wohl‘n</a:t>
            </a:r>
            <a:r>
              <a:rPr lang="de-DE" dirty="0" smtClean="0"/>
              <a:t> </a:t>
            </a:r>
            <a:r>
              <a:rPr lang="de-DE" dirty="0"/>
              <a:t>Rad ab: Räderwechsel</a:t>
            </a:r>
          </a:p>
        </p:txBody>
      </p:sp>
      <p:sp>
        <p:nvSpPr>
          <p:cNvPr id="4" name="Untertitel 2"/>
          <p:cNvSpPr txBox="1">
            <a:spLocks/>
          </p:cNvSpPr>
          <p:nvPr/>
        </p:nvSpPr>
        <p:spPr>
          <a:xfrm>
            <a:off x="467544" y="1556792"/>
            <a:ext cx="8424936" cy="44644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Information/Planung/Entscheidung</a:t>
            </a:r>
            <a:endParaRPr lang="de-DE" sz="1500" i="1" dirty="0">
              <a:solidFill>
                <a:srgbClr val="009999"/>
              </a:solidFill>
            </a:endParaRPr>
          </a:p>
          <a:p>
            <a:pPr algn="l"/>
            <a:endParaRPr lang="de-DE" sz="600" i="1" dirty="0">
              <a:solidFill>
                <a:srgbClr val="009999"/>
              </a:solidFill>
            </a:endParaRPr>
          </a:p>
          <a:p>
            <a:pPr algn="l">
              <a:lnSpc>
                <a:spcPct val="110000"/>
              </a:lnSpc>
            </a:pPr>
            <a:r>
              <a:rPr lang="de-DE" sz="1200" dirty="0">
                <a:solidFill>
                  <a:schemeClr val="tx1">
                    <a:lumMod val="65000"/>
                    <a:lumOff val="35000"/>
                  </a:schemeClr>
                </a:solidFill>
              </a:rPr>
              <a:t>Die Schülerinnen und Schüler </a:t>
            </a:r>
          </a:p>
          <a:p>
            <a:pPr marL="174625" lvl="0" indent="-174625" algn="l">
              <a:lnSpc>
                <a:spcPct val="120000"/>
              </a:lnSpc>
              <a:buFont typeface="Wingdings" pitchFamily="2" charset="2"/>
              <a:buChar char="§"/>
            </a:pPr>
            <a:r>
              <a:rPr lang="de-DE" sz="1200" dirty="0">
                <a:solidFill>
                  <a:schemeClr val="tx1">
                    <a:lumMod val="65000"/>
                    <a:lumOff val="35000"/>
                  </a:schemeClr>
                </a:solidFill>
              </a:rPr>
              <a:t>informieren sich </a:t>
            </a:r>
            <a:r>
              <a:rPr lang="de-DE" sz="1200" dirty="0" smtClean="0">
                <a:solidFill>
                  <a:schemeClr val="tx1">
                    <a:lumMod val="65000"/>
                    <a:lumOff val="35000"/>
                  </a:schemeClr>
                </a:solidFill>
              </a:rPr>
              <a:t>mithilfe </a:t>
            </a:r>
            <a:r>
              <a:rPr lang="de-DE" sz="1200" dirty="0">
                <a:solidFill>
                  <a:schemeClr val="tx1">
                    <a:lumMod val="65000"/>
                    <a:lumOff val="35000"/>
                  </a:schemeClr>
                </a:solidFill>
              </a:rPr>
              <a:t>eines Werkstattinformationssystems und anderer Wartungsunterlagen über das vorgeschriebene Anzugsdrehmoment. </a:t>
            </a:r>
          </a:p>
          <a:p>
            <a:pPr marL="171450" lvl="0" indent="-171450" algn="l">
              <a:lnSpc>
                <a:spcPct val="110000"/>
              </a:lnSpc>
              <a:buFont typeface="Wingdings" pitchFamily="2" charset="2"/>
              <a:buChar char="§"/>
            </a:pPr>
            <a:r>
              <a:rPr lang="de-DE" sz="1200" dirty="0">
                <a:solidFill>
                  <a:schemeClr val="tx1">
                    <a:lumMod val="65000"/>
                    <a:lumOff val="35000"/>
                  </a:schemeClr>
                </a:solidFill>
              </a:rPr>
              <a:t>entscheiden über notwendige Reinigungsarbeiten an der Radnabe.</a:t>
            </a:r>
          </a:p>
          <a:p>
            <a:pPr marL="171450" lvl="0" indent="-171450" algn="l">
              <a:lnSpc>
                <a:spcPct val="110000"/>
              </a:lnSpc>
              <a:buFont typeface="Wingdings" pitchFamily="2" charset="2"/>
              <a:buChar char="§"/>
            </a:pPr>
            <a:r>
              <a:rPr lang="de-DE" sz="1200" dirty="0">
                <a:solidFill>
                  <a:schemeClr val="tx1">
                    <a:lumMod val="65000"/>
                    <a:lumOff val="35000"/>
                  </a:schemeClr>
                </a:solidFill>
              </a:rPr>
              <a:t>wählen die geeigneten Werkzeuge und Hilfsmittel aus.</a:t>
            </a:r>
          </a:p>
          <a:p>
            <a:pPr algn="l"/>
            <a:endParaRPr lang="de-DE" sz="1500" dirty="0"/>
          </a:p>
          <a:p>
            <a:pPr algn="l"/>
            <a:r>
              <a:rPr lang="de-DE" sz="1400" i="1" dirty="0">
                <a:solidFill>
                  <a:srgbClr val="009999"/>
                </a:solidFill>
              </a:rPr>
              <a:t>Durchführung</a:t>
            </a:r>
            <a:endParaRPr lang="de-DE" sz="1500" i="1" dirty="0">
              <a:solidFill>
                <a:srgbClr val="009999"/>
              </a:solidFill>
            </a:endParaRPr>
          </a:p>
          <a:p>
            <a:pPr algn="l"/>
            <a:endParaRPr lang="de-DE" sz="600" i="1" dirty="0">
              <a:solidFill>
                <a:srgbClr val="009999"/>
              </a:solidFill>
            </a:endParaRPr>
          </a:p>
          <a:p>
            <a:pPr algn="l">
              <a:lnSpc>
                <a:spcPct val="110000"/>
              </a:lnSpc>
            </a:pPr>
            <a:r>
              <a:rPr lang="de-DE" sz="1200" dirty="0">
                <a:solidFill>
                  <a:schemeClr val="tx1">
                    <a:lumMod val="65000"/>
                    <a:lumOff val="35000"/>
                  </a:schemeClr>
                </a:solidFill>
              </a:rPr>
              <a:t>Die Schülerinnen und Schüler </a:t>
            </a:r>
          </a:p>
          <a:p>
            <a:pPr marL="171450" lvl="0" indent="-171450" algn="l">
              <a:lnSpc>
                <a:spcPct val="110000"/>
              </a:lnSpc>
              <a:buFont typeface="Wingdings" pitchFamily="2" charset="2"/>
              <a:buChar char="§"/>
            </a:pPr>
            <a:r>
              <a:rPr lang="de-DE" sz="1200" dirty="0">
                <a:solidFill>
                  <a:schemeClr val="tx1">
                    <a:lumMod val="65000"/>
                    <a:lumOff val="35000"/>
                  </a:schemeClr>
                </a:solidFill>
              </a:rPr>
              <a:t>demontieren die Räder. </a:t>
            </a:r>
          </a:p>
          <a:p>
            <a:pPr marL="171450" indent="-171450" algn="l">
              <a:lnSpc>
                <a:spcPct val="110000"/>
              </a:lnSpc>
              <a:buFont typeface="Wingdings" pitchFamily="2" charset="2"/>
              <a:buChar char="§"/>
            </a:pPr>
            <a:r>
              <a:rPr lang="de-DE" sz="1200" dirty="0">
                <a:solidFill>
                  <a:schemeClr val="tx1">
                    <a:lumMod val="65000"/>
                    <a:lumOff val="35000"/>
                  </a:schemeClr>
                </a:solidFill>
              </a:rPr>
              <a:t>prüfen Felgen und Reifen auf Beschädigungen und Verschleiß.</a:t>
            </a:r>
          </a:p>
          <a:p>
            <a:pPr marL="171450" lvl="0" indent="-171450" algn="l">
              <a:lnSpc>
                <a:spcPct val="110000"/>
              </a:lnSpc>
              <a:buFont typeface="Wingdings" pitchFamily="2" charset="2"/>
              <a:buChar char="§"/>
            </a:pPr>
            <a:r>
              <a:rPr lang="de-DE" sz="1200" dirty="0">
                <a:solidFill>
                  <a:schemeClr val="tx1">
                    <a:lumMod val="65000"/>
                    <a:lumOff val="35000"/>
                  </a:schemeClr>
                </a:solidFill>
              </a:rPr>
              <a:t>legen die Räder korrekt ab, um Beschädigungen an Felgen und Reifen zu verhindern.</a:t>
            </a:r>
          </a:p>
          <a:p>
            <a:pPr marL="171450" lvl="0" indent="-171450" algn="l">
              <a:lnSpc>
                <a:spcPct val="110000"/>
              </a:lnSpc>
              <a:buFont typeface="Wingdings" pitchFamily="2" charset="2"/>
              <a:buChar char="§"/>
            </a:pPr>
            <a:r>
              <a:rPr lang="de-DE" sz="1200" dirty="0">
                <a:solidFill>
                  <a:schemeClr val="tx1">
                    <a:lumMod val="65000"/>
                    <a:lumOff val="35000"/>
                  </a:schemeClr>
                </a:solidFill>
              </a:rPr>
              <a:t>bereiten die Radnaben zur Montage vor.</a:t>
            </a:r>
          </a:p>
          <a:p>
            <a:pPr marL="171450" lvl="0" indent="-171450" algn="l">
              <a:lnSpc>
                <a:spcPct val="110000"/>
              </a:lnSpc>
              <a:buFont typeface="Wingdings" pitchFamily="2" charset="2"/>
              <a:buChar char="§"/>
            </a:pPr>
            <a:r>
              <a:rPr lang="de-DE" sz="1200" dirty="0">
                <a:solidFill>
                  <a:schemeClr val="tx1">
                    <a:lumMod val="65000"/>
                    <a:lumOff val="35000"/>
                  </a:schemeClr>
                </a:solidFill>
              </a:rPr>
              <a:t>montieren die Räder sachgerecht unter Anwendung des korrekten Anzugsdrehmoments.</a:t>
            </a:r>
          </a:p>
          <a:p>
            <a:pPr marL="171450" indent="-171450" algn="l">
              <a:lnSpc>
                <a:spcPct val="110000"/>
              </a:lnSpc>
              <a:buFont typeface="Wingdings" pitchFamily="2" charset="2"/>
              <a:buChar char="§"/>
            </a:pPr>
            <a:r>
              <a:rPr lang="de-DE" sz="1200" dirty="0">
                <a:solidFill>
                  <a:schemeClr val="tx1">
                    <a:lumMod val="65000"/>
                    <a:lumOff val="35000"/>
                  </a:schemeClr>
                </a:solidFill>
              </a:rPr>
              <a:t>kontrollieren die sichere Montage aller Räder und informieren den Kunden über die Notwendigkeit, den festen Sitz der Radschrauben nach </a:t>
            </a:r>
            <a:r>
              <a:rPr lang="de-DE" sz="1200" dirty="0" smtClean="0">
                <a:solidFill>
                  <a:schemeClr val="tx1">
                    <a:lumMod val="65000"/>
                    <a:lumOff val="35000"/>
                  </a:schemeClr>
                </a:solidFill>
              </a:rPr>
              <a:t>50 Kilometern </a:t>
            </a:r>
            <a:r>
              <a:rPr lang="de-DE" sz="1200" dirty="0">
                <a:solidFill>
                  <a:schemeClr val="tx1">
                    <a:lumMod val="65000"/>
                    <a:lumOff val="35000"/>
                  </a:schemeClr>
                </a:solidFill>
              </a:rPr>
              <a:t>zu prüfen. </a:t>
            </a:r>
          </a:p>
          <a:p>
            <a:pPr marL="0" indent="0" algn="l">
              <a:lnSpc>
                <a:spcPct val="110000"/>
              </a:lnSpc>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18907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Rollstuhlführerschein</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200" dirty="0">
                <a:solidFill>
                  <a:schemeClr val="tx1">
                    <a:lumMod val="65000"/>
                    <a:lumOff val="35000"/>
                  </a:schemeClr>
                </a:solidFill>
              </a:rPr>
              <a:t>Gesundheit und Pflege</a:t>
            </a:r>
          </a:p>
          <a:p>
            <a:pPr algn="l"/>
            <a:endParaRPr lang="de-DE" sz="1400" i="1" dirty="0">
              <a:solidFill>
                <a:srgbClr val="009999"/>
              </a:solidFill>
            </a:endParaRPr>
          </a:p>
          <a:p>
            <a:pPr algn="l"/>
            <a:r>
              <a:rPr lang="de-DE" sz="1400" i="1" dirty="0">
                <a:solidFill>
                  <a:srgbClr val="009999"/>
                </a:solidFill>
              </a:rPr>
              <a:t>Beschreibung</a:t>
            </a:r>
          </a:p>
          <a:p>
            <a:pPr algn="l"/>
            <a:endParaRPr lang="de-DE" sz="600" dirty="0">
              <a:solidFill>
                <a:schemeClr val="tx1">
                  <a:lumMod val="65000"/>
                  <a:lumOff val="35000"/>
                </a:schemeClr>
              </a:solidFill>
            </a:endParaRPr>
          </a:p>
          <a:p>
            <a:pPr algn="l"/>
            <a:r>
              <a:rPr lang="de-DE" sz="1200" dirty="0">
                <a:solidFill>
                  <a:schemeClr val="tx1">
                    <a:lumMod val="65000"/>
                    <a:lumOff val="35000"/>
                  </a:schemeClr>
                </a:solidFill>
              </a:rPr>
              <a:t>An einem oder auch mehreren Tagen – je nach Gruppengröße – begeben sich die Schülerinnen und Schüler zu einer Exkursion mit dem Rollstuhl in ein Stadtgebiet und simulieren die Rollen als Betreuer und Patient. Hier sollen persönliche Erfahrungen im Umgang mit dem Rollstuhl und in Bezug auf Hindernisse für Rollstuhlfahrer in der Stadt gesammelt werden.</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indent="-174625" algn="l">
              <a:lnSpc>
                <a:spcPct val="110000"/>
              </a:lnSpc>
              <a:buFont typeface="Wingdings" pitchFamily="2" charset="2"/>
              <a:buChar char="§"/>
            </a:pPr>
            <a:r>
              <a:rPr lang="de-DE" sz="1200" dirty="0">
                <a:solidFill>
                  <a:schemeClr val="tx1">
                    <a:lumMod val="65000"/>
                    <a:lumOff val="35000"/>
                  </a:schemeClr>
                </a:solidFill>
              </a:rPr>
              <a:t>nehmen den veränderten Blickwinkel eines Patienten auf Bauchnabelhöhe ein.</a:t>
            </a:r>
          </a:p>
          <a:p>
            <a:pPr marL="174625" indent="-174625" algn="l">
              <a:lnSpc>
                <a:spcPct val="110000"/>
              </a:lnSpc>
              <a:buFont typeface="Wingdings" pitchFamily="2" charset="2"/>
              <a:buChar char="§"/>
            </a:pPr>
            <a:r>
              <a:rPr lang="de-DE" sz="1200" dirty="0">
                <a:solidFill>
                  <a:schemeClr val="tx1">
                    <a:lumMod val="65000"/>
                    <a:lumOff val="35000"/>
                  </a:schemeClr>
                </a:solidFill>
              </a:rPr>
              <a:t>erkennen Hindernisse auf dem Weg und können eine mögliche Sturzgefahr einschätzen.</a:t>
            </a:r>
          </a:p>
          <a:p>
            <a:pPr marL="174625" indent="-174625" algn="l">
              <a:lnSpc>
                <a:spcPct val="110000"/>
              </a:lnSpc>
              <a:buFont typeface="Wingdings" pitchFamily="2" charset="2"/>
              <a:buChar char="§"/>
            </a:pPr>
            <a:r>
              <a:rPr lang="de-DE" sz="1200" dirty="0">
                <a:solidFill>
                  <a:schemeClr val="tx1">
                    <a:lumMod val="65000"/>
                    <a:lumOff val="35000"/>
                  </a:schemeClr>
                </a:solidFill>
              </a:rPr>
              <a:t>lernen unterschiedliche Rollstuhlmodelle und modellspezifische Umgangsformen kennen.</a:t>
            </a:r>
          </a:p>
          <a:p>
            <a:pPr marL="174625" indent="-174625" algn="l">
              <a:lnSpc>
                <a:spcPct val="110000"/>
              </a:lnSpc>
              <a:buFont typeface="Wingdings" pitchFamily="2" charset="2"/>
              <a:buChar char="§"/>
            </a:pPr>
            <a:r>
              <a:rPr lang="de-DE" sz="1200" dirty="0">
                <a:solidFill>
                  <a:schemeClr val="tx1">
                    <a:lumMod val="65000"/>
                    <a:lumOff val="35000"/>
                  </a:schemeClr>
                </a:solidFill>
              </a:rPr>
              <a:t>interagieren mit dem Patienten situationsgerecht und angemessen.</a:t>
            </a:r>
          </a:p>
          <a:p>
            <a:pPr marL="174625" indent="-174625" algn="l">
              <a:lnSpc>
                <a:spcPct val="110000"/>
              </a:lnSpc>
              <a:buFont typeface="Wingdings" pitchFamily="2" charset="2"/>
              <a:buChar char="§"/>
            </a:pPr>
            <a:r>
              <a:rPr lang="de-DE" sz="1200" dirty="0">
                <a:solidFill>
                  <a:schemeClr val="tx1">
                    <a:lumMod val="65000"/>
                    <a:lumOff val="35000"/>
                  </a:schemeClr>
                </a:solidFill>
              </a:rPr>
              <a:t>akzeptieren den Bedarf der Hilfestellung sowie den Wunsch nach </a:t>
            </a:r>
            <a:r>
              <a:rPr lang="de-DE" sz="1200" dirty="0" smtClean="0">
                <a:solidFill>
                  <a:schemeClr val="tx1">
                    <a:lumMod val="65000"/>
                    <a:lumOff val="35000"/>
                  </a:schemeClr>
                </a:solidFill>
              </a:rPr>
              <a:t>Selbständigkeit </a:t>
            </a:r>
            <a:r>
              <a:rPr lang="de-DE" sz="1200" dirty="0">
                <a:solidFill>
                  <a:schemeClr val="tx1">
                    <a:lumMod val="65000"/>
                    <a:lumOff val="35000"/>
                  </a:schemeClr>
                </a:solidFill>
              </a:rPr>
              <a:t>des Patienten.</a:t>
            </a:r>
          </a:p>
          <a:p>
            <a:pPr marL="174625" indent="-174625" algn="l">
              <a:lnSpc>
                <a:spcPct val="110000"/>
              </a:lnSpc>
              <a:buFont typeface="Wingdings" pitchFamily="2" charset="2"/>
              <a:buChar char="§"/>
            </a:pPr>
            <a:r>
              <a:rPr lang="de-DE" sz="1200" dirty="0">
                <a:solidFill>
                  <a:schemeClr val="tx1">
                    <a:lumMod val="65000"/>
                    <a:lumOff val="35000"/>
                  </a:schemeClr>
                </a:solidFill>
              </a:rPr>
              <a:t>kontrollieren vor Ingebrauchnahme die Funktionsfähigkeit des </a:t>
            </a:r>
            <a:r>
              <a:rPr lang="de-DE" sz="1200" dirty="0" smtClean="0">
                <a:solidFill>
                  <a:schemeClr val="tx1">
                    <a:lumMod val="65000"/>
                    <a:lumOff val="35000"/>
                  </a:schemeClr>
                </a:solidFill>
              </a:rPr>
              <a:t>Rollstuhls (Bremsen</a:t>
            </a:r>
            <a:r>
              <a:rPr lang="de-DE" sz="1200" dirty="0">
                <a:solidFill>
                  <a:schemeClr val="tx1">
                    <a:lumMod val="65000"/>
                    <a:lumOff val="35000"/>
                  </a:schemeClr>
                </a:solidFill>
              </a:rPr>
              <a:t>, </a:t>
            </a:r>
            <a:r>
              <a:rPr lang="de-DE" sz="1200" dirty="0" smtClean="0">
                <a:solidFill>
                  <a:schemeClr val="tx1">
                    <a:lumMod val="65000"/>
                    <a:lumOff val="35000"/>
                  </a:schemeClr>
                </a:solidFill>
              </a:rPr>
              <a:t>Reifendruck </a:t>
            </a:r>
            <a:r>
              <a:rPr lang="de-DE" sz="1200" dirty="0">
                <a:solidFill>
                  <a:schemeClr val="tx1">
                    <a:lumMod val="65000"/>
                    <a:lumOff val="35000"/>
                  </a:schemeClr>
                </a:solidFill>
              </a:rPr>
              <a:t>etc.).</a:t>
            </a:r>
          </a:p>
          <a:p>
            <a:pPr marL="174625" indent="-174625" algn="l">
              <a:lnSpc>
                <a:spcPct val="110000"/>
              </a:lnSpc>
              <a:buFont typeface="Wingdings" pitchFamily="2" charset="2"/>
              <a:buChar char="§"/>
            </a:pPr>
            <a:r>
              <a:rPr lang="de-DE" sz="1200" dirty="0">
                <a:solidFill>
                  <a:schemeClr val="tx1">
                    <a:lumMod val="65000"/>
                    <a:lumOff val="35000"/>
                  </a:schemeClr>
                </a:solidFill>
              </a:rPr>
              <a:t>achten auf eine angemessene Sitzhaltung des Patienten.</a:t>
            </a: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348602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Rollstuhlführerschein</a:t>
            </a:r>
            <a:endParaRPr lang="de-DE" dirty="0"/>
          </a:p>
        </p:txBody>
      </p:sp>
      <p:sp>
        <p:nvSpPr>
          <p:cNvPr id="4" name="Untertitel 2"/>
          <p:cNvSpPr txBox="1">
            <a:spLocks/>
          </p:cNvSpPr>
          <p:nvPr/>
        </p:nvSpPr>
        <p:spPr>
          <a:xfrm>
            <a:off x="467544" y="1556792"/>
            <a:ext cx="8424936" cy="5301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Information/Planung/Entscheidung</a:t>
            </a:r>
          </a:p>
          <a:p>
            <a:pPr algn="l"/>
            <a:endParaRPr lang="de-DE" sz="600" dirty="0"/>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überlegen sich eine Route und laufen diese vorerst ohne Rollstuhl ab.</a:t>
            </a:r>
          </a:p>
          <a:p>
            <a:pPr marL="174625" indent="-174625" algn="l">
              <a:lnSpc>
                <a:spcPct val="120000"/>
              </a:lnSpc>
              <a:buFont typeface="Wingdings" pitchFamily="2" charset="2"/>
              <a:buChar char="§"/>
            </a:pPr>
            <a:r>
              <a:rPr lang="de-DE" sz="1200" dirty="0">
                <a:solidFill>
                  <a:schemeClr val="tx1">
                    <a:lumMod val="65000"/>
                    <a:lumOff val="35000"/>
                  </a:schemeClr>
                </a:solidFill>
              </a:rPr>
              <a:t>entscheiden sich für einen geeigneten Zeitpunkt unter Berücksichtigung der Wetterverhältnisse.</a:t>
            </a:r>
          </a:p>
          <a:p>
            <a:pPr marL="174625" indent="-174625" algn="l">
              <a:lnSpc>
                <a:spcPct val="120000"/>
              </a:lnSpc>
              <a:buFont typeface="Wingdings" pitchFamily="2" charset="2"/>
              <a:buChar char="§"/>
            </a:pPr>
            <a:r>
              <a:rPr lang="de-DE" sz="1200" dirty="0">
                <a:solidFill>
                  <a:schemeClr val="tx1">
                    <a:lumMod val="65000"/>
                    <a:lumOff val="35000"/>
                  </a:schemeClr>
                </a:solidFill>
              </a:rPr>
              <a:t>entscheiden sich für das passende Rollstuhlmodell.</a:t>
            </a:r>
          </a:p>
          <a:p>
            <a:pPr marL="174625" indent="-174625" algn="l">
              <a:lnSpc>
                <a:spcPct val="120000"/>
              </a:lnSpc>
              <a:buFont typeface="Wingdings" pitchFamily="2" charset="2"/>
              <a:buChar char="§"/>
            </a:pPr>
            <a:r>
              <a:rPr lang="de-DE" sz="1200" dirty="0">
                <a:solidFill>
                  <a:schemeClr val="tx1">
                    <a:lumMod val="65000"/>
                    <a:lumOff val="35000"/>
                  </a:schemeClr>
                </a:solidFill>
              </a:rPr>
              <a:t>nehmen Kontakt mit entsprechenden Einrichtungen auf, um geeignete Rollstuhlmodelle auszuleihen.</a:t>
            </a:r>
          </a:p>
          <a:p>
            <a:pPr marL="174625" indent="-174625" algn="l">
              <a:lnSpc>
                <a:spcPct val="120000"/>
              </a:lnSpc>
              <a:buFont typeface="Wingdings" pitchFamily="2" charset="2"/>
              <a:buChar char="§"/>
            </a:pPr>
            <a:r>
              <a:rPr lang="de-DE" sz="1200" dirty="0">
                <a:solidFill>
                  <a:schemeClr val="tx1">
                    <a:lumMod val="65000"/>
                    <a:lumOff val="35000"/>
                  </a:schemeClr>
                </a:solidFill>
              </a:rPr>
              <a:t>organisieren eine angemessene Partnerbildung (Größe, </a:t>
            </a:r>
            <a:r>
              <a:rPr lang="de-DE" sz="1200" dirty="0" smtClean="0">
                <a:solidFill>
                  <a:schemeClr val="tx1">
                    <a:lumMod val="65000"/>
                    <a:lumOff val="35000"/>
                  </a:schemeClr>
                </a:solidFill>
              </a:rPr>
              <a:t>Gewicht </a:t>
            </a:r>
            <a:r>
              <a:rPr lang="de-DE" sz="1200" dirty="0">
                <a:solidFill>
                  <a:schemeClr val="tx1">
                    <a:lumMod val="65000"/>
                    <a:lumOff val="35000"/>
                  </a:schemeClr>
                </a:solidFill>
              </a:rPr>
              <a:t>etc.).</a:t>
            </a:r>
          </a:p>
          <a:p>
            <a:pPr algn="l"/>
            <a:endParaRPr lang="de-DE" sz="1400" dirty="0"/>
          </a:p>
          <a:p>
            <a:pPr algn="l"/>
            <a:r>
              <a:rPr lang="de-DE" sz="1400" i="1" dirty="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erlernen den Umgang mit Rollstühlen und den rollstuhlbedürftigen Patienten theoretisch im Unterricht.</a:t>
            </a:r>
          </a:p>
          <a:p>
            <a:pPr marL="174625" indent="-174625" algn="l">
              <a:lnSpc>
                <a:spcPct val="120000"/>
              </a:lnSpc>
              <a:buFont typeface="Wingdings" pitchFamily="2" charset="2"/>
              <a:buChar char="§"/>
            </a:pPr>
            <a:r>
              <a:rPr lang="de-DE" sz="1200" dirty="0">
                <a:solidFill>
                  <a:schemeClr val="tx1">
                    <a:lumMod val="65000"/>
                    <a:lumOff val="35000"/>
                  </a:schemeClr>
                </a:solidFill>
              </a:rPr>
              <a:t>besuchen ein Sanitätshaus, um verschiedene Rollstuhlmodelle kennenzulernen.</a:t>
            </a:r>
          </a:p>
          <a:p>
            <a:pPr marL="174625" indent="-174625" algn="l">
              <a:lnSpc>
                <a:spcPct val="120000"/>
              </a:lnSpc>
              <a:buFont typeface="Wingdings" pitchFamily="2" charset="2"/>
              <a:buChar char="§"/>
            </a:pPr>
            <a:r>
              <a:rPr lang="de-DE" sz="1200" dirty="0">
                <a:solidFill>
                  <a:schemeClr val="tx1">
                    <a:lumMod val="65000"/>
                    <a:lumOff val="35000"/>
                  </a:schemeClr>
                </a:solidFill>
              </a:rPr>
              <a:t>erfahren die modellspezifische Funktionsweise durch den Fachmitarbeiter des Sanitätshauses.</a:t>
            </a:r>
          </a:p>
          <a:p>
            <a:pPr marL="174625" indent="-174625" algn="l">
              <a:lnSpc>
                <a:spcPct val="120000"/>
              </a:lnSpc>
              <a:buFont typeface="Wingdings" pitchFamily="2" charset="2"/>
              <a:buChar char="§"/>
            </a:pPr>
            <a:r>
              <a:rPr lang="de-DE" sz="1200" dirty="0">
                <a:solidFill>
                  <a:schemeClr val="tx1">
                    <a:lumMod val="65000"/>
                    <a:lumOff val="35000"/>
                  </a:schemeClr>
                </a:solidFill>
              </a:rPr>
              <a:t>finden sich in Paaren zusammen und entscheiden sich für die anfängliche Rollenverteilung.</a:t>
            </a:r>
          </a:p>
          <a:p>
            <a:pPr marL="174625" indent="-174625" algn="l">
              <a:lnSpc>
                <a:spcPct val="120000"/>
              </a:lnSpc>
              <a:buFont typeface="Wingdings" pitchFamily="2" charset="2"/>
              <a:buChar char="§"/>
            </a:pPr>
            <a:r>
              <a:rPr lang="de-DE" sz="1200" dirty="0">
                <a:solidFill>
                  <a:schemeClr val="tx1">
                    <a:lumMod val="65000"/>
                    <a:lumOff val="35000"/>
                  </a:schemeClr>
                </a:solidFill>
              </a:rPr>
              <a:t>laufen die geplante Route mit Rollstuhl durch die Stadt ab.</a:t>
            </a:r>
          </a:p>
          <a:p>
            <a:pPr marL="174625" indent="-174625" algn="l">
              <a:lnSpc>
                <a:spcPct val="120000"/>
              </a:lnSpc>
              <a:buFont typeface="Wingdings" pitchFamily="2" charset="2"/>
              <a:buChar char="§"/>
            </a:pPr>
            <a:r>
              <a:rPr lang="de-DE" sz="1200" dirty="0">
                <a:solidFill>
                  <a:schemeClr val="tx1">
                    <a:lumMod val="65000"/>
                    <a:lumOff val="35000"/>
                  </a:schemeClr>
                </a:solidFill>
              </a:rPr>
              <a:t>schildern ihre persönlichen Eindrücke sowohl als Betreuer als auch als Rollstuhlfahrer.</a:t>
            </a:r>
          </a:p>
          <a:p>
            <a:pPr marL="174625" indent="-174625" algn="l">
              <a:lnSpc>
                <a:spcPct val="120000"/>
              </a:lnSpc>
              <a:buFont typeface="Wingdings" pitchFamily="2" charset="2"/>
              <a:buChar char="§"/>
            </a:pPr>
            <a:r>
              <a:rPr lang="de-DE" sz="1200" dirty="0">
                <a:solidFill>
                  <a:schemeClr val="tx1">
                    <a:lumMod val="65000"/>
                    <a:lumOff val="35000"/>
                  </a:schemeClr>
                </a:solidFill>
              </a:rPr>
              <a:t>schätzen die behindertengerechten Voraussetzungen ihrer eigenen Stadt ein.</a:t>
            </a: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139693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Alterssimulation</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200" dirty="0">
                <a:solidFill>
                  <a:schemeClr val="tx1">
                    <a:lumMod val="65000"/>
                    <a:lumOff val="35000"/>
                  </a:schemeClr>
                </a:solidFill>
              </a:rPr>
              <a:t>Gesundheit und Pflege</a:t>
            </a:r>
          </a:p>
          <a:p>
            <a:pPr algn="l"/>
            <a:endParaRPr lang="de-DE" sz="1400" i="1" dirty="0">
              <a:solidFill>
                <a:srgbClr val="009999"/>
              </a:solidFill>
            </a:endParaRPr>
          </a:p>
          <a:p>
            <a:pPr algn="l"/>
            <a:r>
              <a:rPr lang="de-DE" sz="1400" i="1" dirty="0">
                <a:solidFill>
                  <a:srgbClr val="009999"/>
                </a:solidFill>
              </a:rPr>
              <a:t>Beschreibung</a:t>
            </a:r>
          </a:p>
          <a:p>
            <a:pPr algn="l"/>
            <a:endParaRPr lang="de-DE" sz="600" dirty="0">
              <a:solidFill>
                <a:schemeClr val="tx1">
                  <a:lumMod val="65000"/>
                  <a:lumOff val="35000"/>
                </a:schemeClr>
              </a:solidFill>
            </a:endParaRPr>
          </a:p>
          <a:p>
            <a:pPr algn="l"/>
            <a:r>
              <a:rPr lang="de-DE" sz="1200" dirty="0">
                <a:solidFill>
                  <a:schemeClr val="tx1">
                    <a:lumMod val="65000"/>
                    <a:lumOff val="35000"/>
                  </a:schemeClr>
                </a:solidFill>
              </a:rPr>
              <a:t>Im Rahmen von Partnerarbeit finden sich die Schülerinnen und Schüler in einer ausführenden und beobachtenden Rolle wieder. Die/Der Ausführende legt ein Hilfsmittel zur Veranschaulichung von Altersbeschwerden im Bereich Sinneserfahrung und Mobilität an und führt vorgegebene Alltagssituationen aus, die die/der Beobachtende als Aufgabe stellt. Hier sollen persönliche Erfahrungen mit körperlichen Veränderungen im Alter gewonnen und reflektiert werden.</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indent="-174625" algn="l">
              <a:lnSpc>
                <a:spcPct val="110000"/>
              </a:lnSpc>
              <a:buFont typeface="Wingdings" pitchFamily="2" charset="2"/>
              <a:buChar char="§"/>
            </a:pPr>
            <a:r>
              <a:rPr lang="de-DE" sz="1200" dirty="0">
                <a:solidFill>
                  <a:schemeClr val="tx1">
                    <a:lumMod val="65000"/>
                    <a:lumOff val="35000"/>
                  </a:schemeClr>
                </a:solidFill>
              </a:rPr>
              <a:t>nehmen körperliche Veränderungen im Alter wahr.</a:t>
            </a:r>
          </a:p>
          <a:p>
            <a:pPr marL="174625" indent="-174625" algn="l">
              <a:lnSpc>
                <a:spcPct val="110000"/>
              </a:lnSpc>
              <a:buFont typeface="Wingdings" pitchFamily="2" charset="2"/>
              <a:buChar char="§"/>
            </a:pPr>
            <a:r>
              <a:rPr lang="de-DE" sz="1200" dirty="0">
                <a:solidFill>
                  <a:schemeClr val="tx1">
                    <a:lumMod val="65000"/>
                    <a:lumOff val="35000"/>
                  </a:schemeClr>
                </a:solidFill>
              </a:rPr>
              <a:t>erkennen die Auswirkungen von altersbedingten Einschränkungen im Alltag.</a:t>
            </a:r>
          </a:p>
          <a:p>
            <a:pPr marL="174625" indent="-174625" algn="l">
              <a:lnSpc>
                <a:spcPct val="110000"/>
              </a:lnSpc>
              <a:buFont typeface="Wingdings" pitchFamily="2" charset="2"/>
              <a:buChar char="§"/>
            </a:pPr>
            <a:r>
              <a:rPr lang="de-DE" sz="1200" dirty="0">
                <a:solidFill>
                  <a:schemeClr val="tx1">
                    <a:lumMod val="65000"/>
                    <a:lumOff val="35000"/>
                  </a:schemeClr>
                </a:solidFill>
              </a:rPr>
              <a:t>können durch die gewonnene Erfahrung empathisch auf ältere Menschen eingehen.</a:t>
            </a:r>
          </a:p>
          <a:p>
            <a:pPr marL="174625" indent="-174625" algn="l">
              <a:lnSpc>
                <a:spcPct val="110000"/>
              </a:lnSpc>
              <a:buFont typeface="Wingdings" pitchFamily="2" charset="2"/>
              <a:buChar char="§"/>
            </a:pPr>
            <a:r>
              <a:rPr lang="de-DE" sz="1200" dirty="0">
                <a:solidFill>
                  <a:schemeClr val="tx1">
                    <a:lumMod val="65000"/>
                    <a:lumOff val="35000"/>
                  </a:schemeClr>
                </a:solidFill>
              </a:rPr>
              <a:t>interagieren mit Betroffenen situationsgerecht und angemessen.</a:t>
            </a:r>
          </a:p>
          <a:p>
            <a:pPr marL="174625" indent="-174625" algn="l">
              <a:lnSpc>
                <a:spcPct val="110000"/>
              </a:lnSpc>
              <a:buFont typeface="Wingdings" pitchFamily="2" charset="2"/>
              <a:buChar char="§"/>
            </a:pPr>
            <a:r>
              <a:rPr lang="de-DE" sz="1200" dirty="0">
                <a:solidFill>
                  <a:schemeClr val="tx1">
                    <a:lumMod val="65000"/>
                    <a:lumOff val="35000"/>
                  </a:schemeClr>
                </a:solidFill>
              </a:rPr>
              <a:t>akzeptieren den Bedarf der Hilfestellung sowie den Wunsch nach </a:t>
            </a:r>
            <a:r>
              <a:rPr lang="de-DE" sz="1200" dirty="0" smtClean="0">
                <a:solidFill>
                  <a:schemeClr val="tx1">
                    <a:lumMod val="65000"/>
                    <a:lumOff val="35000"/>
                  </a:schemeClr>
                </a:solidFill>
              </a:rPr>
              <a:t>Selbständigkeit </a:t>
            </a:r>
            <a:r>
              <a:rPr lang="de-DE" sz="1200" dirty="0">
                <a:solidFill>
                  <a:schemeClr val="tx1">
                    <a:lumMod val="65000"/>
                    <a:lumOff val="35000"/>
                  </a:schemeClr>
                </a:solidFill>
              </a:rPr>
              <a:t>der Betroffenen.</a:t>
            </a: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40032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Alterssimulation</a:t>
            </a:r>
            <a:endParaRPr lang="de-DE" dirty="0"/>
          </a:p>
        </p:txBody>
      </p:sp>
      <p:sp>
        <p:nvSpPr>
          <p:cNvPr id="4" name="Untertitel 2"/>
          <p:cNvSpPr txBox="1">
            <a:spLocks/>
          </p:cNvSpPr>
          <p:nvPr/>
        </p:nvSpPr>
        <p:spPr>
          <a:xfrm>
            <a:off x="467544" y="1556792"/>
            <a:ext cx="8424936" cy="5301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Information/Planung/Entscheidung</a:t>
            </a:r>
          </a:p>
          <a:p>
            <a:pPr algn="l"/>
            <a:endParaRPr lang="de-DE" sz="600" dirty="0"/>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informieren sich über biologische und krankheitsbedingte Veränderungen im Alter und unterscheiden diese.</a:t>
            </a:r>
          </a:p>
          <a:p>
            <a:pPr marL="174625" indent="-174625" algn="l">
              <a:lnSpc>
                <a:spcPct val="120000"/>
              </a:lnSpc>
              <a:buFont typeface="Wingdings" pitchFamily="2" charset="2"/>
              <a:buChar char="§"/>
            </a:pPr>
            <a:r>
              <a:rPr lang="de-DE" sz="1200" dirty="0">
                <a:solidFill>
                  <a:schemeClr val="tx1">
                    <a:lumMod val="65000"/>
                    <a:lumOff val="35000"/>
                  </a:schemeClr>
                </a:solidFill>
              </a:rPr>
              <a:t>überlegen, welches Handicap im Alter für sie am schwerwiegendsten ist und entscheiden sich für einen Alterssimulator (Kopfhörer, Skibrille, Halskrause, Ellbogenbandage, Snowboardhandschuhe, Rückenprotektoren, Gewichte für Hand- und Fußgelenke, </a:t>
            </a:r>
            <a:r>
              <a:rPr lang="de-DE" sz="1200" dirty="0" smtClean="0">
                <a:solidFill>
                  <a:schemeClr val="tx1">
                    <a:lumMod val="65000"/>
                    <a:lumOff val="35000"/>
                  </a:schemeClr>
                </a:solidFill>
              </a:rPr>
              <a:t>Kniebandagen </a:t>
            </a:r>
            <a:r>
              <a:rPr lang="de-DE" sz="1200" dirty="0">
                <a:solidFill>
                  <a:schemeClr val="tx1">
                    <a:lumMod val="65000"/>
                    <a:lumOff val="35000"/>
                  </a:schemeClr>
                </a:solidFill>
              </a:rPr>
              <a:t>etc.).</a:t>
            </a:r>
          </a:p>
          <a:p>
            <a:pPr marL="174625" indent="-174625" algn="l">
              <a:lnSpc>
                <a:spcPct val="120000"/>
              </a:lnSpc>
              <a:buFont typeface="Wingdings" pitchFamily="2" charset="2"/>
              <a:buChar char="§"/>
            </a:pPr>
            <a:r>
              <a:rPr lang="de-DE" sz="1200" dirty="0">
                <a:solidFill>
                  <a:schemeClr val="tx1">
                    <a:lumMod val="65000"/>
                    <a:lumOff val="35000"/>
                  </a:schemeClr>
                </a:solidFill>
              </a:rPr>
              <a:t>finden sich mit ihren Lernpartnern zusammen und verteilen die Rollen.</a:t>
            </a:r>
          </a:p>
          <a:p>
            <a:pPr marL="174625" indent="-174625" algn="l">
              <a:lnSpc>
                <a:spcPct val="120000"/>
              </a:lnSpc>
              <a:buFont typeface="Wingdings" pitchFamily="2" charset="2"/>
              <a:buChar char="§"/>
            </a:pPr>
            <a:r>
              <a:rPr lang="de-DE" sz="1200" dirty="0">
                <a:solidFill>
                  <a:schemeClr val="tx1">
                    <a:lumMod val="65000"/>
                    <a:lumOff val="35000"/>
                  </a:schemeClr>
                </a:solidFill>
              </a:rPr>
              <a:t>überlegen sich alltagspraktische Tätigkeiten zur Durchführung mit dem Alterssimulator.</a:t>
            </a:r>
          </a:p>
          <a:p>
            <a:pPr marL="174625" indent="-174625" algn="l">
              <a:lnSpc>
                <a:spcPct val="120000"/>
              </a:lnSpc>
              <a:buFont typeface="Wingdings" pitchFamily="2" charset="2"/>
              <a:buChar char="§"/>
            </a:pPr>
            <a:r>
              <a:rPr lang="de-DE" sz="1200" dirty="0">
                <a:solidFill>
                  <a:schemeClr val="tx1">
                    <a:lumMod val="65000"/>
                    <a:lumOff val="35000"/>
                  </a:schemeClr>
                </a:solidFill>
              </a:rPr>
              <a:t>erarbeiten einen Reflexionsbogen mit Antwortmöglichkeiten.</a:t>
            </a:r>
          </a:p>
          <a:p>
            <a:pPr algn="l"/>
            <a:endParaRPr lang="de-DE" sz="1400" dirty="0"/>
          </a:p>
          <a:p>
            <a:pPr algn="l"/>
            <a:r>
              <a:rPr lang="de-DE" sz="1400" i="1" dirty="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legen einen Alterssimulator an und nehmen eine Veränderung in alltäglichen Situationen wahr.</a:t>
            </a:r>
          </a:p>
          <a:p>
            <a:pPr marL="174625" indent="-174625" algn="l">
              <a:lnSpc>
                <a:spcPct val="120000"/>
              </a:lnSpc>
              <a:buFont typeface="Wingdings" pitchFamily="2" charset="2"/>
              <a:buChar char="§"/>
            </a:pPr>
            <a:r>
              <a:rPr lang="de-DE" sz="1200" dirty="0">
                <a:solidFill>
                  <a:schemeClr val="tx1">
                    <a:lumMod val="65000"/>
                    <a:lumOff val="35000"/>
                  </a:schemeClr>
                </a:solidFill>
              </a:rPr>
              <a:t>führen die ihnen gestellten Aufgaben durch, wie z. B. Treppensteigen mit Kniebandagen oder eingeschränktem Blickfeld, Aufheben von Geld oder Binden von Schuhen mit </a:t>
            </a:r>
            <a:r>
              <a:rPr lang="de-DE" sz="1200" dirty="0" smtClean="0">
                <a:solidFill>
                  <a:schemeClr val="tx1">
                    <a:lumMod val="65000"/>
                    <a:lumOff val="35000"/>
                  </a:schemeClr>
                </a:solidFill>
              </a:rPr>
              <a:t>Handschuhen </a:t>
            </a:r>
            <a:r>
              <a:rPr lang="de-DE" sz="1200" dirty="0">
                <a:solidFill>
                  <a:schemeClr val="tx1">
                    <a:lumMod val="65000"/>
                    <a:lumOff val="35000"/>
                  </a:schemeClr>
                </a:solidFill>
              </a:rPr>
              <a:t>etc.</a:t>
            </a:r>
          </a:p>
          <a:p>
            <a:pPr marL="174625" indent="-174625" algn="l">
              <a:lnSpc>
                <a:spcPct val="120000"/>
              </a:lnSpc>
              <a:buFont typeface="Wingdings" pitchFamily="2" charset="2"/>
              <a:buChar char="§"/>
            </a:pPr>
            <a:r>
              <a:rPr lang="de-DE" sz="1200" dirty="0">
                <a:solidFill>
                  <a:schemeClr val="tx1">
                    <a:lumMod val="65000"/>
                    <a:lumOff val="35000"/>
                  </a:schemeClr>
                </a:solidFill>
              </a:rPr>
              <a:t>beantworten den Reflexionsbogen und tauschen sich mit ihren Lernpartnern aus.</a:t>
            </a:r>
          </a:p>
          <a:p>
            <a:pPr marL="174625" indent="-174625" algn="l">
              <a:lnSpc>
                <a:spcPct val="120000"/>
              </a:lnSpc>
              <a:buFont typeface="Wingdings" pitchFamily="2" charset="2"/>
              <a:buChar char="§"/>
            </a:pPr>
            <a:r>
              <a:rPr lang="de-DE" sz="1200" dirty="0">
                <a:solidFill>
                  <a:schemeClr val="tx1">
                    <a:lumMod val="65000"/>
                    <a:lumOff val="35000"/>
                  </a:schemeClr>
                </a:solidFill>
              </a:rPr>
              <a:t>diskutieren im Plenum über persönliche Erfahrungen und veränderte Sichtweisen beim Bestreiten von Alltagssituationen im Alter.</a:t>
            </a: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30005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Umgang mit dem Pflegebett</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200" dirty="0">
                <a:solidFill>
                  <a:schemeClr val="tx1">
                    <a:lumMod val="65000"/>
                    <a:lumOff val="35000"/>
                  </a:schemeClr>
                </a:solidFill>
              </a:rPr>
              <a:t>Gesundheit und Pflege</a:t>
            </a:r>
          </a:p>
          <a:p>
            <a:pPr algn="l"/>
            <a:endParaRPr lang="de-DE" sz="1400" i="1" dirty="0">
              <a:solidFill>
                <a:srgbClr val="009999"/>
              </a:solidFill>
            </a:endParaRPr>
          </a:p>
          <a:p>
            <a:pPr algn="l"/>
            <a:r>
              <a:rPr lang="de-DE" sz="1400" i="1" dirty="0">
                <a:solidFill>
                  <a:srgbClr val="009999"/>
                </a:solidFill>
              </a:rPr>
              <a:t>Beschreibung</a:t>
            </a:r>
          </a:p>
          <a:p>
            <a:pPr algn="l"/>
            <a:endParaRPr lang="de-DE" sz="600" dirty="0">
              <a:solidFill>
                <a:schemeClr val="tx1">
                  <a:lumMod val="65000"/>
                  <a:lumOff val="35000"/>
                </a:schemeClr>
              </a:solidFill>
            </a:endParaRPr>
          </a:p>
          <a:p>
            <a:pPr algn="l"/>
            <a:r>
              <a:rPr lang="de-DE" sz="1200" dirty="0">
                <a:solidFill>
                  <a:schemeClr val="tx1">
                    <a:lumMod val="65000"/>
                    <a:lumOff val="35000"/>
                  </a:schemeClr>
                </a:solidFill>
              </a:rPr>
              <a:t>Die Schülerinnen und Schüler lernen den Umgang mit technischen sowie situationsbedingten Handhabungen am Pflegebett und die Funktionsweisen und Einsatzgebiete unterschiedlicher Pflegebettmodelle. Sie spielen alters- und alltagsspezifische Situationen im Rollenspiel nach. Hier sollen sich die Schülerinnen und Schüler in die Lage von Pflegepersonal hineinversetzen, empathisch auf Patienten reagieren und angemessen mit Wünschen und Anforderungen seitens der Patienten umgehen.</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indent="-174625" algn="l">
              <a:lnSpc>
                <a:spcPct val="110000"/>
              </a:lnSpc>
              <a:buFont typeface="Wingdings" pitchFamily="2" charset="2"/>
              <a:buChar char="§"/>
            </a:pPr>
            <a:r>
              <a:rPr lang="de-DE" sz="1200" dirty="0">
                <a:solidFill>
                  <a:schemeClr val="tx1">
                    <a:lumMod val="65000"/>
                    <a:lumOff val="35000"/>
                  </a:schemeClr>
                </a:solidFill>
              </a:rPr>
              <a:t>kennen unterschiedliche Pflegebetttypen (</a:t>
            </a:r>
            <a:r>
              <a:rPr lang="de-DE" sz="1200" dirty="0" err="1">
                <a:solidFill>
                  <a:schemeClr val="tx1">
                    <a:lumMod val="65000"/>
                    <a:lumOff val="35000"/>
                  </a:schemeClr>
                </a:solidFill>
              </a:rPr>
              <a:t>Drehbett</a:t>
            </a:r>
            <a:r>
              <a:rPr lang="de-DE" sz="1200" dirty="0">
                <a:solidFill>
                  <a:schemeClr val="tx1">
                    <a:lumMod val="65000"/>
                    <a:lumOff val="35000"/>
                  </a:schemeClr>
                </a:solidFill>
              </a:rPr>
              <a:t>, Sandwichbett, Kinderbett, klassisches </a:t>
            </a:r>
            <a:r>
              <a:rPr lang="de-DE" sz="1200" dirty="0" smtClean="0">
                <a:solidFill>
                  <a:schemeClr val="tx1">
                    <a:lumMod val="65000"/>
                    <a:lumOff val="35000"/>
                  </a:schemeClr>
                </a:solidFill>
              </a:rPr>
              <a:t>Klinikbett </a:t>
            </a:r>
            <a:r>
              <a:rPr lang="de-DE" sz="1200" dirty="0">
                <a:solidFill>
                  <a:schemeClr val="tx1">
                    <a:lumMod val="65000"/>
                    <a:lumOff val="35000"/>
                  </a:schemeClr>
                </a:solidFill>
              </a:rPr>
              <a:t>etc.).</a:t>
            </a:r>
          </a:p>
          <a:p>
            <a:pPr marL="174625" indent="-174625" algn="l">
              <a:lnSpc>
                <a:spcPct val="110000"/>
              </a:lnSpc>
              <a:buFont typeface="Wingdings" pitchFamily="2" charset="2"/>
              <a:buChar char="§"/>
            </a:pPr>
            <a:r>
              <a:rPr lang="de-DE" sz="1200" dirty="0">
                <a:solidFill>
                  <a:schemeClr val="tx1">
                    <a:lumMod val="65000"/>
                    <a:lumOff val="35000"/>
                  </a:schemeClr>
                </a:solidFill>
              </a:rPr>
              <a:t>wissen, in welchen Bereichen die speziellen Betttypen eingesetzt werden.</a:t>
            </a:r>
          </a:p>
          <a:p>
            <a:pPr marL="174625" indent="-174625" algn="l">
              <a:lnSpc>
                <a:spcPct val="110000"/>
              </a:lnSpc>
              <a:buFont typeface="Wingdings" pitchFamily="2" charset="2"/>
              <a:buChar char="§"/>
            </a:pPr>
            <a:r>
              <a:rPr lang="de-DE" sz="1200" dirty="0">
                <a:solidFill>
                  <a:schemeClr val="tx1">
                    <a:lumMod val="65000"/>
                    <a:lumOff val="35000"/>
                  </a:schemeClr>
                </a:solidFill>
              </a:rPr>
              <a:t>beherrschen die Funktionsweise eines hausüblichen </a:t>
            </a:r>
            <a:r>
              <a:rPr lang="de-DE" sz="1200" dirty="0" smtClean="0">
                <a:solidFill>
                  <a:schemeClr val="tx1">
                    <a:lumMod val="65000"/>
                    <a:lumOff val="35000"/>
                  </a:schemeClr>
                </a:solidFill>
              </a:rPr>
              <a:t>Pflegebetts</a:t>
            </a:r>
            <a:r>
              <a:rPr lang="de-DE" sz="1200" dirty="0">
                <a:solidFill>
                  <a:schemeClr val="tx1">
                    <a:lumMod val="65000"/>
                    <a:lumOff val="35000"/>
                  </a:schemeClr>
                </a:solidFill>
              </a:rPr>
              <a:t>.</a:t>
            </a:r>
          </a:p>
          <a:p>
            <a:pPr marL="174625" indent="-174625" algn="l">
              <a:lnSpc>
                <a:spcPct val="110000"/>
              </a:lnSpc>
              <a:buFont typeface="Wingdings" pitchFamily="2" charset="2"/>
              <a:buChar char="§"/>
            </a:pPr>
            <a:r>
              <a:rPr lang="de-DE" sz="1200" dirty="0">
                <a:solidFill>
                  <a:schemeClr val="tx1">
                    <a:lumMod val="65000"/>
                    <a:lumOff val="35000"/>
                  </a:schemeClr>
                </a:solidFill>
              </a:rPr>
              <a:t>können in Akutsituationen schnell und angemessen handeln.</a:t>
            </a:r>
          </a:p>
          <a:p>
            <a:pPr marL="174625" indent="-174625" algn="l">
              <a:lnSpc>
                <a:spcPct val="110000"/>
              </a:lnSpc>
              <a:buFont typeface="Wingdings" pitchFamily="2" charset="2"/>
              <a:buChar char="§"/>
            </a:pPr>
            <a:r>
              <a:rPr lang="de-DE" sz="1200" dirty="0">
                <a:solidFill>
                  <a:schemeClr val="tx1">
                    <a:lumMod val="65000"/>
                    <a:lumOff val="35000"/>
                  </a:schemeClr>
                </a:solidFill>
              </a:rPr>
              <a:t>wissen um Konsequenzen und Probleme für den Patienten bei falscher Handhabung des </a:t>
            </a:r>
            <a:r>
              <a:rPr lang="de-DE" sz="1200" dirty="0" smtClean="0">
                <a:solidFill>
                  <a:schemeClr val="tx1">
                    <a:lumMod val="65000"/>
                    <a:lumOff val="35000"/>
                  </a:schemeClr>
                </a:solidFill>
              </a:rPr>
              <a:t>Pflegebetts</a:t>
            </a:r>
            <a:r>
              <a:rPr lang="de-DE" sz="1200" dirty="0">
                <a:solidFill>
                  <a:schemeClr val="tx1">
                    <a:lumMod val="65000"/>
                    <a:lumOff val="35000"/>
                  </a:schemeClr>
                </a:solidFill>
              </a:rPr>
              <a:t>.</a:t>
            </a:r>
          </a:p>
          <a:p>
            <a:pPr marL="174625" indent="-174625" algn="l">
              <a:lnSpc>
                <a:spcPct val="110000"/>
              </a:lnSpc>
              <a:buFont typeface="Wingdings" pitchFamily="2" charset="2"/>
              <a:buChar char="§"/>
            </a:pPr>
            <a:r>
              <a:rPr lang="de-DE" sz="1200" dirty="0">
                <a:solidFill>
                  <a:schemeClr val="tx1">
                    <a:lumMod val="65000"/>
                    <a:lumOff val="35000"/>
                  </a:schemeClr>
                </a:solidFill>
              </a:rPr>
              <a:t>können problemorientiert handeln.</a:t>
            </a: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64404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Umgang mit dem Pflegebett</a:t>
            </a:r>
            <a:endParaRPr lang="de-DE" dirty="0"/>
          </a:p>
        </p:txBody>
      </p:sp>
      <p:sp>
        <p:nvSpPr>
          <p:cNvPr id="4" name="Untertitel 2"/>
          <p:cNvSpPr txBox="1">
            <a:spLocks/>
          </p:cNvSpPr>
          <p:nvPr/>
        </p:nvSpPr>
        <p:spPr>
          <a:xfrm>
            <a:off x="467544" y="1556792"/>
            <a:ext cx="8424936" cy="5301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Information/Planung/Entscheidung</a:t>
            </a:r>
          </a:p>
          <a:p>
            <a:pPr algn="l"/>
            <a:endParaRPr lang="de-DE" sz="600" dirty="0"/>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informieren sich über die unterschiedlichen Pflegebettmodelle (z. B. via Internetrecherche).</a:t>
            </a:r>
          </a:p>
          <a:p>
            <a:pPr marL="174625" indent="-174625" algn="l">
              <a:lnSpc>
                <a:spcPct val="120000"/>
              </a:lnSpc>
              <a:buFont typeface="Wingdings" pitchFamily="2" charset="2"/>
              <a:buChar char="§"/>
            </a:pPr>
            <a:r>
              <a:rPr lang="de-DE" sz="1200" dirty="0">
                <a:solidFill>
                  <a:schemeClr val="tx1">
                    <a:lumMod val="65000"/>
                    <a:lumOff val="35000"/>
                  </a:schemeClr>
                </a:solidFill>
              </a:rPr>
              <a:t>erarbeiten die Besonderheiten von speziellen Pflegebetttypen.</a:t>
            </a:r>
          </a:p>
          <a:p>
            <a:pPr marL="174625" indent="-174625" algn="l">
              <a:lnSpc>
                <a:spcPct val="120000"/>
              </a:lnSpc>
              <a:buFont typeface="Wingdings" pitchFamily="2" charset="2"/>
              <a:buChar char="§"/>
            </a:pPr>
            <a:r>
              <a:rPr lang="de-DE" sz="1200" dirty="0">
                <a:solidFill>
                  <a:schemeClr val="tx1">
                    <a:lumMod val="65000"/>
                    <a:lumOff val="35000"/>
                  </a:schemeClr>
                </a:solidFill>
              </a:rPr>
              <a:t>besuchen ggf. eine Sanitätseinrichtung, um sich unterschiedliche Pflegebetten präsentieren zu lassen.</a:t>
            </a:r>
          </a:p>
          <a:p>
            <a:pPr marL="174625" indent="-174625" algn="l">
              <a:lnSpc>
                <a:spcPct val="120000"/>
              </a:lnSpc>
              <a:buFont typeface="Wingdings" pitchFamily="2" charset="2"/>
              <a:buChar char="§"/>
            </a:pPr>
            <a:r>
              <a:rPr lang="de-DE" sz="1200" dirty="0">
                <a:solidFill>
                  <a:schemeClr val="tx1">
                    <a:lumMod val="65000"/>
                    <a:lumOff val="35000"/>
                  </a:schemeClr>
                </a:solidFill>
              </a:rPr>
              <a:t>überlegen, welche </a:t>
            </a:r>
            <a:r>
              <a:rPr lang="de-DE" sz="1200" dirty="0" smtClean="0">
                <a:solidFill>
                  <a:schemeClr val="tx1">
                    <a:lumMod val="65000"/>
                    <a:lumOff val="35000"/>
                  </a:schemeClr>
                </a:solidFill>
              </a:rPr>
              <a:t>Möglichkeiten und Eigenschaften </a:t>
            </a:r>
            <a:r>
              <a:rPr lang="de-DE" sz="1200" dirty="0">
                <a:solidFill>
                  <a:schemeClr val="tx1">
                    <a:lumMod val="65000"/>
                    <a:lumOff val="35000"/>
                  </a:schemeClr>
                </a:solidFill>
              </a:rPr>
              <a:t>das jeweilige Bett hat und warum es diese Funktionsweise gibt.</a:t>
            </a:r>
          </a:p>
          <a:p>
            <a:pPr marL="174625" indent="-174625" algn="l">
              <a:lnSpc>
                <a:spcPct val="120000"/>
              </a:lnSpc>
              <a:buFont typeface="Wingdings" pitchFamily="2" charset="2"/>
              <a:buChar char="§"/>
            </a:pPr>
            <a:r>
              <a:rPr lang="de-DE" sz="1200" dirty="0">
                <a:solidFill>
                  <a:schemeClr val="tx1">
                    <a:lumMod val="65000"/>
                    <a:lumOff val="35000"/>
                  </a:schemeClr>
                </a:solidFill>
              </a:rPr>
              <a:t>erarbeiten einen Reflexionsbogen über persönlichen Erfahrungen sowohl im Bett als auch im Umgang mit diesem.</a:t>
            </a:r>
          </a:p>
          <a:p>
            <a:pPr algn="l"/>
            <a:endParaRPr lang="de-DE" sz="1400" dirty="0"/>
          </a:p>
          <a:p>
            <a:pPr algn="l"/>
            <a:r>
              <a:rPr lang="de-DE" sz="1400" i="1" dirty="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einigen sich auf eine passende Rollenverteilung (Partnerarbeit, ggf. Dreier-Team, um Sicherung des Patienten zu gewährleisten).</a:t>
            </a:r>
          </a:p>
          <a:p>
            <a:pPr marL="174625" indent="-174625" algn="l">
              <a:lnSpc>
                <a:spcPct val="120000"/>
              </a:lnSpc>
              <a:buFont typeface="Wingdings" pitchFamily="2" charset="2"/>
              <a:buChar char="§"/>
            </a:pPr>
            <a:r>
              <a:rPr lang="de-DE" sz="1200" dirty="0">
                <a:solidFill>
                  <a:schemeClr val="tx1">
                    <a:lumMod val="65000"/>
                    <a:lumOff val="35000"/>
                  </a:schemeClr>
                </a:solidFill>
              </a:rPr>
              <a:t>testen die unterschiedlichen Funktionsweisen des </a:t>
            </a:r>
            <a:r>
              <a:rPr lang="de-DE" sz="1200" dirty="0" smtClean="0">
                <a:solidFill>
                  <a:schemeClr val="tx1">
                    <a:lumMod val="65000"/>
                    <a:lumOff val="35000"/>
                  </a:schemeClr>
                </a:solidFill>
              </a:rPr>
              <a:t>Pflegebetts </a:t>
            </a:r>
            <a:r>
              <a:rPr lang="de-DE" sz="1200" dirty="0">
                <a:solidFill>
                  <a:schemeClr val="tx1">
                    <a:lumMod val="65000"/>
                    <a:lumOff val="35000"/>
                  </a:schemeClr>
                </a:solidFill>
              </a:rPr>
              <a:t>anhand von praxisnahen Situationen (z. B. Essenseingabe, Ganzkörperpflege, </a:t>
            </a:r>
            <a:r>
              <a:rPr lang="de-DE" sz="1200" dirty="0" smtClean="0">
                <a:solidFill>
                  <a:schemeClr val="tx1">
                    <a:lumMod val="65000"/>
                    <a:lumOff val="35000"/>
                  </a:schemeClr>
                </a:solidFill>
              </a:rPr>
              <a:t>Haarwäsche </a:t>
            </a:r>
            <a:r>
              <a:rPr lang="de-DE" sz="1200" dirty="0">
                <a:solidFill>
                  <a:schemeClr val="tx1">
                    <a:lumMod val="65000"/>
                    <a:lumOff val="35000"/>
                  </a:schemeClr>
                </a:solidFill>
              </a:rPr>
              <a:t>etc.) als Ausführender und Pflegeempfänger.</a:t>
            </a:r>
          </a:p>
          <a:p>
            <a:pPr marL="174625" indent="-174625" algn="l">
              <a:lnSpc>
                <a:spcPct val="120000"/>
              </a:lnSpc>
              <a:buFont typeface="Wingdings" pitchFamily="2" charset="2"/>
              <a:buChar char="§"/>
            </a:pPr>
            <a:r>
              <a:rPr lang="de-DE" sz="1200" dirty="0">
                <a:solidFill>
                  <a:schemeClr val="tx1">
                    <a:lumMod val="65000"/>
                    <a:lumOff val="35000"/>
                  </a:schemeClr>
                </a:solidFill>
              </a:rPr>
              <a:t>beantworten den Reflexionsbogen und tauschen sich mit ihren Lernpartnern aus.</a:t>
            </a:r>
          </a:p>
          <a:p>
            <a:pPr marL="174625" indent="-174625" algn="l">
              <a:lnSpc>
                <a:spcPct val="120000"/>
              </a:lnSpc>
              <a:buFont typeface="Wingdings" pitchFamily="2" charset="2"/>
              <a:buChar char="§"/>
            </a:pPr>
            <a:r>
              <a:rPr lang="de-DE" sz="1200" dirty="0">
                <a:solidFill>
                  <a:schemeClr val="tx1">
                    <a:lumMod val="65000"/>
                    <a:lumOff val="35000"/>
                  </a:schemeClr>
                </a:solidFill>
              </a:rPr>
              <a:t>diskutieren im Plenum über persönliche Erfahrungen und Einschätzungen im Umgang mit dem Pflegebett.</a:t>
            </a: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5859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Nähe und Distanz</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Fachbereich	</a:t>
            </a:r>
            <a:r>
              <a:rPr lang="de-DE" sz="1200" dirty="0">
                <a:solidFill>
                  <a:schemeClr val="tx1">
                    <a:lumMod val="65000"/>
                    <a:lumOff val="35000"/>
                  </a:schemeClr>
                </a:solidFill>
              </a:rPr>
              <a:t>Gesundheit und Pflege</a:t>
            </a:r>
          </a:p>
          <a:p>
            <a:pPr algn="l"/>
            <a:endParaRPr lang="de-DE" sz="1400" i="1" dirty="0">
              <a:solidFill>
                <a:srgbClr val="009999"/>
              </a:solidFill>
            </a:endParaRPr>
          </a:p>
          <a:p>
            <a:pPr algn="l"/>
            <a:r>
              <a:rPr lang="de-DE" sz="1400" i="1" dirty="0">
                <a:solidFill>
                  <a:srgbClr val="009999"/>
                </a:solidFill>
              </a:rPr>
              <a:t>Beschreibung</a:t>
            </a:r>
          </a:p>
          <a:p>
            <a:pPr algn="l"/>
            <a:endParaRPr lang="de-DE" sz="600" dirty="0">
              <a:solidFill>
                <a:schemeClr val="tx1">
                  <a:lumMod val="65000"/>
                  <a:lumOff val="35000"/>
                </a:schemeClr>
              </a:solidFill>
            </a:endParaRPr>
          </a:p>
          <a:p>
            <a:pPr algn="l"/>
            <a:r>
              <a:rPr lang="de-DE" sz="1200" dirty="0">
                <a:solidFill>
                  <a:schemeClr val="tx1">
                    <a:lumMod val="65000"/>
                    <a:lumOff val="35000"/>
                  </a:schemeClr>
                </a:solidFill>
              </a:rPr>
              <a:t>Die Schülerinnen und Schüler lernen körperliche Distanzen und Berührungsängste gegenüber Patienten zu überwinden und machen anhand von vorgegebenen Berührungspunkten und Handmassagen Erfahrungen auf basaler Stimulationsebene. Dies dient zur Erkennung von unterschiedlichen Distanzzonen und Förderung der Wahrung der Intimsphäre in der Pflege.</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indent="-174625" algn="l">
              <a:lnSpc>
                <a:spcPct val="110000"/>
              </a:lnSpc>
              <a:buFont typeface="Wingdings" pitchFamily="2" charset="2"/>
              <a:buChar char="§"/>
            </a:pPr>
            <a:r>
              <a:rPr lang="de-DE" sz="1200" dirty="0">
                <a:solidFill>
                  <a:schemeClr val="tx1">
                    <a:lumMod val="65000"/>
                    <a:lumOff val="35000"/>
                  </a:schemeClr>
                </a:solidFill>
              </a:rPr>
              <a:t>kennen die unterschiedlichen Distanzzonen (intim, persönlich, sozial, öffentlich).</a:t>
            </a:r>
          </a:p>
          <a:p>
            <a:pPr marL="174625" indent="-174625" algn="l">
              <a:lnSpc>
                <a:spcPct val="110000"/>
              </a:lnSpc>
              <a:buFont typeface="Wingdings" pitchFamily="2" charset="2"/>
              <a:buChar char="§"/>
            </a:pPr>
            <a:r>
              <a:rPr lang="de-DE" sz="1200" dirty="0">
                <a:solidFill>
                  <a:schemeClr val="tx1">
                    <a:lumMod val="65000"/>
                    <a:lumOff val="35000"/>
                  </a:schemeClr>
                </a:solidFill>
              </a:rPr>
              <a:t>wissen, in welchen Bereichen der Pflege die Distanzzonen überschritten werden.</a:t>
            </a:r>
          </a:p>
          <a:p>
            <a:pPr marL="174625" indent="-174625" algn="l">
              <a:lnSpc>
                <a:spcPct val="110000"/>
              </a:lnSpc>
              <a:buFont typeface="Wingdings" pitchFamily="2" charset="2"/>
              <a:buChar char="§"/>
            </a:pPr>
            <a:r>
              <a:rPr lang="de-DE" sz="1200" dirty="0">
                <a:solidFill>
                  <a:schemeClr val="tx1">
                    <a:lumMod val="65000"/>
                    <a:lumOff val="35000"/>
                  </a:schemeClr>
                </a:solidFill>
              </a:rPr>
              <a:t>können sich in die Situation des Patienten hineinversetzen.</a:t>
            </a:r>
          </a:p>
          <a:p>
            <a:pPr marL="174625" indent="-174625" algn="l">
              <a:lnSpc>
                <a:spcPct val="110000"/>
              </a:lnSpc>
              <a:buFont typeface="Wingdings" pitchFamily="2" charset="2"/>
              <a:buChar char="§"/>
            </a:pPr>
            <a:r>
              <a:rPr lang="de-DE" sz="1200" dirty="0">
                <a:solidFill>
                  <a:schemeClr val="tx1">
                    <a:lumMod val="65000"/>
                    <a:lumOff val="35000"/>
                  </a:schemeClr>
                </a:solidFill>
              </a:rPr>
              <a:t>können auf negative Reaktionen des Patienten angemessen reagieren.</a:t>
            </a:r>
          </a:p>
          <a:p>
            <a:pPr marL="174625" indent="-174625" algn="l">
              <a:lnSpc>
                <a:spcPct val="110000"/>
              </a:lnSpc>
              <a:buFont typeface="Wingdings" pitchFamily="2" charset="2"/>
              <a:buChar char="§"/>
            </a:pPr>
            <a:r>
              <a:rPr lang="de-DE" sz="1200" dirty="0">
                <a:solidFill>
                  <a:schemeClr val="tx1">
                    <a:lumMod val="65000"/>
                    <a:lumOff val="35000"/>
                  </a:schemeClr>
                </a:solidFill>
              </a:rPr>
              <a:t>können Körperkontakt im Rahmen der Pflege aushalten und wissen damit umzugehen.</a:t>
            </a: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29389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79336" y="1232954"/>
            <a:ext cx="8424936" cy="507636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Einfache Produkte aus Holz herstellen – Grundlagen Holztechnik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smtClean="0">
                <a:solidFill>
                  <a:schemeClr val="tx1">
                    <a:lumMod val="65000"/>
                    <a:lumOff val="35000"/>
                  </a:schemeClr>
                </a:solidFill>
              </a:rPr>
              <a:t>Das Schneidbrett als individuelles Essgeschirr dient primär </a:t>
            </a:r>
            <a:r>
              <a:rPr lang="de-DE" sz="1200" dirty="0">
                <a:solidFill>
                  <a:schemeClr val="tx1">
                    <a:lumMod val="65000"/>
                    <a:lumOff val="35000"/>
                  </a:schemeClr>
                </a:solidFill>
              </a:rPr>
              <a:t>als Unterlage zum Schneiden von Lebensmitteln. </a:t>
            </a:r>
            <a:r>
              <a:rPr lang="de-DE" sz="1200" dirty="0" smtClean="0">
                <a:solidFill>
                  <a:schemeClr val="tx1">
                    <a:lumMod val="65000"/>
                    <a:lumOff val="35000"/>
                  </a:schemeClr>
                </a:solidFill>
              </a:rPr>
              <a:t>Somit wird </a:t>
            </a:r>
            <a:r>
              <a:rPr lang="de-DE" sz="1200" dirty="0">
                <a:solidFill>
                  <a:schemeClr val="tx1">
                    <a:lumMod val="65000"/>
                    <a:lumOff val="35000"/>
                  </a:schemeClr>
                </a:solidFill>
              </a:rPr>
              <a:t>beim Schneiden weder der Tisch beschädigt noch </a:t>
            </a:r>
            <a:r>
              <a:rPr lang="de-DE" sz="1200" dirty="0" smtClean="0">
                <a:solidFill>
                  <a:schemeClr val="tx1">
                    <a:lumMod val="65000"/>
                    <a:lumOff val="35000"/>
                  </a:schemeClr>
                </a:solidFill>
              </a:rPr>
              <a:t>wird das </a:t>
            </a:r>
            <a:r>
              <a:rPr lang="de-DE" sz="1200" dirty="0">
                <a:solidFill>
                  <a:schemeClr val="tx1">
                    <a:lumMod val="65000"/>
                    <a:lumOff val="35000"/>
                  </a:schemeClr>
                </a:solidFill>
              </a:rPr>
              <a:t>Messer </a:t>
            </a:r>
            <a:r>
              <a:rPr lang="de-DE" sz="1200" dirty="0" smtClean="0">
                <a:solidFill>
                  <a:schemeClr val="tx1">
                    <a:lumMod val="65000"/>
                    <a:lumOff val="35000"/>
                  </a:schemeClr>
                </a:solidFill>
              </a:rPr>
              <a:t>stumpf. Der Gestaltung dieses Werkstücks sind kaum Grenzen gesetzt. Durch die Formgebung, die Holzauswahl oder den Einsatz eines „</a:t>
            </a:r>
            <a:r>
              <a:rPr lang="de-DE" sz="1200" dirty="0" err="1" smtClean="0">
                <a:solidFill>
                  <a:schemeClr val="tx1">
                    <a:lumMod val="65000"/>
                    <a:lumOff val="35000"/>
                  </a:schemeClr>
                </a:solidFill>
              </a:rPr>
              <a:t>Brennpeters</a:t>
            </a:r>
            <a:r>
              <a:rPr lang="de-DE" sz="1200" dirty="0" smtClean="0">
                <a:solidFill>
                  <a:schemeClr val="tx1">
                    <a:lumMod val="65000"/>
                    <a:lumOff val="35000"/>
                  </a:schemeClr>
                </a:solidFill>
              </a:rPr>
              <a:t>“ können Schneidbretter zu einem unverwechselbaren Werkstück werden.  </a:t>
            </a:r>
          </a:p>
          <a:p>
            <a:pPr algn="l">
              <a:lnSpc>
                <a:spcPct val="110000"/>
              </a:lnSpc>
            </a:pPr>
            <a:endParaRPr lang="de-DE" sz="1400" i="1" dirty="0">
              <a:solidFill>
                <a:schemeClr val="tx1">
                  <a:lumMod val="65000"/>
                  <a:lumOff val="35000"/>
                </a:schemeClr>
              </a:solidFill>
            </a:endParaRPr>
          </a:p>
          <a:p>
            <a:pPr algn="l">
              <a:lnSpc>
                <a:spcPct val="110000"/>
              </a:lnSpc>
            </a:pPr>
            <a:r>
              <a:rPr lang="de-DE" sz="1400" i="1" dirty="0" smtClean="0">
                <a:solidFill>
                  <a:srgbClr val="009999"/>
                </a:solidFill>
              </a:rPr>
              <a:t>Kompetenzerwartungen</a:t>
            </a:r>
          </a:p>
          <a:p>
            <a:pPr algn="l"/>
            <a:endParaRPr lang="de-DE" sz="600" dirty="0" smtClean="0">
              <a:solidFill>
                <a:schemeClr val="tx1">
                  <a:lumMod val="65000"/>
                  <a:lumOff val="35000"/>
                </a:schemeClr>
              </a:solidFill>
            </a:endParaRPr>
          </a:p>
          <a:p>
            <a:pPr algn="l">
              <a:lnSpc>
                <a:spcPct val="110000"/>
              </a:lnSpc>
            </a:pPr>
            <a:r>
              <a:rPr lang="de-DE" sz="1200" dirty="0" smtClean="0">
                <a:solidFill>
                  <a:schemeClr val="tx1">
                    <a:lumMod val="65000"/>
                    <a:lumOff val="35000"/>
                  </a:schemeClr>
                </a:solidFill>
              </a:rPr>
              <a:t>Die Schülerinnen und Schüler</a:t>
            </a:r>
          </a:p>
          <a:p>
            <a:pPr marL="171450" indent="-171450" algn="l">
              <a:lnSpc>
                <a:spcPct val="110000"/>
              </a:lnSpc>
              <a:buFont typeface="Wingdings" pitchFamily="2" charset="2"/>
              <a:buChar char="§"/>
            </a:pPr>
            <a:r>
              <a:rPr lang="de-DE" sz="1200" dirty="0">
                <a:solidFill>
                  <a:schemeClr val="tx1">
                    <a:lumMod val="65000"/>
                    <a:lumOff val="35000"/>
                  </a:schemeClr>
                </a:solidFill>
              </a:rPr>
              <a:t>erlernen im kollegialen Umgang und in Teamarbeit die Grundtechniken der </a:t>
            </a:r>
            <a:r>
              <a:rPr lang="de-DE" sz="1200" dirty="0" smtClean="0">
                <a:solidFill>
                  <a:schemeClr val="tx1">
                    <a:lumMod val="65000"/>
                    <a:lumOff val="35000"/>
                  </a:schemeClr>
                </a:solidFill>
              </a:rPr>
              <a:t>Holztechnik</a:t>
            </a:r>
            <a:r>
              <a:rPr lang="de-DE" sz="1200" dirty="0">
                <a:solidFill>
                  <a:schemeClr val="tx1">
                    <a:lumMod val="65000"/>
                    <a:lumOff val="35000"/>
                  </a:schemeClr>
                </a:solidFill>
              </a:rPr>
              <a:t>. </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erstellen einfache Werkstattskizzen, lesen einfache technische Zeichnungen und wenden dabei die Bemaßungsregeln an.</a:t>
            </a:r>
          </a:p>
          <a:p>
            <a:pPr marL="171450" indent="-171450" algn="l">
              <a:lnSpc>
                <a:spcPct val="110000"/>
              </a:lnSpc>
              <a:buFont typeface="Wingdings" pitchFamily="2" charset="2"/>
              <a:buChar char="§"/>
            </a:pPr>
            <a:r>
              <a:rPr lang="de-DE" sz="1200" dirty="0" smtClean="0">
                <a:solidFill>
                  <a:schemeClr val="tx1">
                    <a:lumMod val="65000"/>
                    <a:lumOff val="35000"/>
                  </a:schemeClr>
                </a:solidFill>
              </a:rPr>
              <a:t>präsentieren ihren Entwurf den Mitschülerinnen und Mitschülern.</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erhalten und geben konstruktives </a:t>
            </a:r>
            <a:r>
              <a:rPr lang="de-DE" sz="1200" dirty="0">
                <a:solidFill>
                  <a:schemeClr val="tx1">
                    <a:lumMod val="65000"/>
                    <a:lumOff val="35000"/>
                  </a:schemeClr>
                </a:solidFill>
              </a:rPr>
              <a:t>F</a:t>
            </a:r>
            <a:r>
              <a:rPr lang="de-DE" sz="1200" dirty="0" smtClean="0">
                <a:solidFill>
                  <a:schemeClr val="tx1">
                    <a:lumMod val="65000"/>
                    <a:lumOff val="35000"/>
                  </a:schemeClr>
                </a:solidFill>
              </a:rPr>
              <a:t>eedback.</a:t>
            </a:r>
          </a:p>
          <a:p>
            <a:pPr marL="171450" indent="-171450" algn="l">
              <a:lnSpc>
                <a:spcPct val="110000"/>
              </a:lnSpc>
              <a:buFont typeface="Wingdings" pitchFamily="2" charset="2"/>
              <a:buChar char="§"/>
            </a:pPr>
            <a:r>
              <a:rPr lang="de-DE" sz="1200" dirty="0" smtClean="0">
                <a:solidFill>
                  <a:schemeClr val="tx1">
                    <a:lumMod val="65000"/>
                    <a:lumOff val="35000"/>
                  </a:schemeClr>
                </a:solidFill>
              </a:rPr>
              <a:t>bestimmen unterschiedliche Baum- und </a:t>
            </a:r>
            <a:r>
              <a:rPr lang="de-DE" sz="1200" dirty="0">
                <a:solidFill>
                  <a:schemeClr val="tx1">
                    <a:lumMod val="65000"/>
                    <a:lumOff val="35000"/>
                  </a:schemeClr>
                </a:solidFill>
              </a:rPr>
              <a:t>Holzarten</a:t>
            </a:r>
            <a:r>
              <a:rPr lang="de-DE" sz="1200" dirty="0" smtClean="0">
                <a:solidFill>
                  <a:schemeClr val="tx1">
                    <a:lumMod val="65000"/>
                    <a:lumOff val="35000"/>
                  </a:schemeClr>
                </a:solidFill>
              </a:rPr>
              <a:t>.</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erlernen die Grundkenntnisse in der Holzauswahl.</a:t>
            </a:r>
          </a:p>
          <a:p>
            <a:pPr marL="171450" indent="-171450" algn="l">
              <a:lnSpc>
                <a:spcPct val="110000"/>
              </a:lnSpc>
              <a:buFont typeface="Wingdings" pitchFamily="2" charset="2"/>
              <a:buChar char="§"/>
            </a:pPr>
            <a:r>
              <a:rPr lang="de-DE" sz="1200" dirty="0">
                <a:solidFill>
                  <a:schemeClr val="tx1">
                    <a:lumMod val="65000"/>
                    <a:lumOff val="35000"/>
                  </a:schemeClr>
                </a:solidFill>
              </a:rPr>
              <a:t>erlernen die </a:t>
            </a:r>
            <a:r>
              <a:rPr lang="de-DE" sz="1200" dirty="0" smtClean="0">
                <a:solidFill>
                  <a:schemeClr val="tx1">
                    <a:lumMod val="65000"/>
                    <a:lumOff val="35000"/>
                  </a:schemeClr>
                </a:solidFill>
              </a:rPr>
              <a:t>Verleimungsregeln </a:t>
            </a:r>
            <a:r>
              <a:rPr lang="de-DE" sz="1200" dirty="0">
                <a:solidFill>
                  <a:schemeClr val="tx1">
                    <a:lumMod val="65000"/>
                    <a:lumOff val="35000"/>
                  </a:schemeClr>
                </a:solidFill>
              </a:rPr>
              <a:t>und wenden diese an.</a:t>
            </a:r>
          </a:p>
          <a:p>
            <a:pPr marL="171450" indent="-171450" algn="l">
              <a:lnSpc>
                <a:spcPct val="110000"/>
              </a:lnSpc>
              <a:buFont typeface="Wingdings" pitchFamily="2" charset="2"/>
              <a:buChar char="§"/>
            </a:pPr>
            <a:r>
              <a:rPr lang="de-DE" sz="1200" dirty="0">
                <a:solidFill>
                  <a:schemeClr val="tx1">
                    <a:lumMod val="65000"/>
                    <a:lumOff val="35000"/>
                  </a:schemeClr>
                </a:solidFill>
              </a:rPr>
              <a:t>arbeiten mit Hand- und Kleinmaschinen unter Beachtung der Sicherheitsvorschriften.</a:t>
            </a:r>
          </a:p>
          <a:p>
            <a:pPr marL="171450" indent="-171450" algn="l">
              <a:lnSpc>
                <a:spcPct val="110000"/>
              </a:lnSpc>
              <a:buFont typeface="Wingdings" pitchFamily="2" charset="2"/>
              <a:buChar char="§"/>
            </a:pPr>
            <a:r>
              <a:rPr lang="de-DE" sz="1200" dirty="0" smtClean="0">
                <a:solidFill>
                  <a:schemeClr val="tx1">
                    <a:lumMod val="65000"/>
                    <a:lumOff val="35000"/>
                  </a:schemeClr>
                </a:solidFill>
              </a:rPr>
              <a:t>fertigen mittels Sägen, Hobeln, Feilen und Bohren die Grundform an.</a:t>
            </a:r>
          </a:p>
          <a:p>
            <a:pPr marL="171450" indent="-171450" algn="l">
              <a:lnSpc>
                <a:spcPct val="110000"/>
              </a:lnSpc>
              <a:buFont typeface="Wingdings" pitchFamily="2" charset="2"/>
              <a:buChar char="§"/>
            </a:pPr>
            <a:r>
              <a:rPr lang="de-DE" sz="1200" dirty="0" smtClean="0">
                <a:solidFill>
                  <a:schemeClr val="tx1">
                    <a:lumMod val="65000"/>
                    <a:lumOff val="35000"/>
                  </a:schemeClr>
                </a:solidFill>
              </a:rPr>
              <a:t>bearbeiten </a:t>
            </a:r>
            <a:r>
              <a:rPr lang="de-DE" sz="1200" dirty="0">
                <a:solidFill>
                  <a:schemeClr val="tx1">
                    <a:lumMod val="65000"/>
                    <a:lumOff val="35000"/>
                  </a:schemeClr>
                </a:solidFill>
              </a:rPr>
              <a:t>die Oberflächen </a:t>
            </a:r>
            <a:r>
              <a:rPr lang="de-DE" sz="1200" dirty="0" smtClean="0">
                <a:solidFill>
                  <a:schemeClr val="tx1">
                    <a:lumMod val="65000"/>
                    <a:lumOff val="35000"/>
                  </a:schemeClr>
                </a:solidFill>
              </a:rPr>
              <a:t>der Bauteile (schleifen, ölen).</a:t>
            </a:r>
          </a:p>
          <a:p>
            <a:pPr marL="171450" indent="-171450" algn="l">
              <a:lnSpc>
                <a:spcPct val="110000"/>
              </a:lnSpc>
              <a:buFont typeface="Wingdings" pitchFamily="2" charset="2"/>
              <a:buChar char="§"/>
            </a:pPr>
            <a:endParaRPr lang="de-DE" sz="1200" dirty="0" smtClean="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marL="171450" indent="-171450" algn="l">
              <a:lnSpc>
                <a:spcPct val="110000"/>
              </a:lnSpc>
              <a:buFont typeface="Wingdings" pitchFamily="2" charset="2"/>
              <a:buChar char="§"/>
            </a:pPr>
            <a:endParaRPr lang="de-DE" sz="12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a:xfrm>
            <a:off x="251520" y="332656"/>
            <a:ext cx="7920000" cy="692696"/>
          </a:xfrm>
        </p:spPr>
        <p:txBody>
          <a:bodyPr/>
          <a:lstStyle/>
          <a:p>
            <a:r>
              <a:rPr lang="de-DE" dirty="0" smtClean="0"/>
              <a:t>Schneidbrett </a:t>
            </a:r>
            <a:r>
              <a:rPr lang="de-DE" sz="2000" dirty="0" smtClean="0"/>
              <a:t>– individuelles Essgeschirr</a:t>
            </a:r>
            <a:endParaRPr lang="de-DE"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8640"/>
            <a:ext cx="2319461" cy="174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8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Nähe und Distanz</a:t>
            </a:r>
            <a:endParaRPr lang="de-DE" dirty="0"/>
          </a:p>
        </p:txBody>
      </p:sp>
      <p:sp>
        <p:nvSpPr>
          <p:cNvPr id="4" name="Untertitel 2"/>
          <p:cNvSpPr txBox="1">
            <a:spLocks/>
          </p:cNvSpPr>
          <p:nvPr/>
        </p:nvSpPr>
        <p:spPr>
          <a:xfrm>
            <a:off x="467544" y="1556792"/>
            <a:ext cx="8424936" cy="5301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a:solidFill>
                  <a:srgbClr val="009999"/>
                </a:solidFill>
              </a:rPr>
              <a:t>Information/Planung/Entscheidung</a:t>
            </a:r>
          </a:p>
          <a:p>
            <a:pPr algn="l"/>
            <a:endParaRPr lang="de-DE" sz="600" dirty="0"/>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informieren sich über die unterschiedlichen Distanzzonen (z. B. via Internetrecherche, </a:t>
            </a:r>
            <a:r>
              <a:rPr lang="de-DE" sz="1200" dirty="0" smtClean="0">
                <a:solidFill>
                  <a:schemeClr val="tx1">
                    <a:lumMod val="65000"/>
                    <a:lumOff val="35000"/>
                  </a:schemeClr>
                </a:solidFill>
              </a:rPr>
              <a:t>Pflegebuch </a:t>
            </a:r>
            <a:r>
              <a:rPr lang="de-DE" sz="1200" dirty="0">
                <a:solidFill>
                  <a:schemeClr val="tx1">
                    <a:lumMod val="65000"/>
                    <a:lumOff val="35000"/>
                  </a:schemeClr>
                </a:solidFill>
              </a:rPr>
              <a:t>etc.).</a:t>
            </a:r>
          </a:p>
          <a:p>
            <a:pPr marL="174625" indent="-174625" algn="l">
              <a:lnSpc>
                <a:spcPct val="120000"/>
              </a:lnSpc>
              <a:buFont typeface="Wingdings" pitchFamily="2" charset="2"/>
              <a:buChar char="§"/>
            </a:pPr>
            <a:r>
              <a:rPr lang="de-DE" sz="1200" dirty="0">
                <a:solidFill>
                  <a:schemeClr val="tx1">
                    <a:lumMod val="65000"/>
                    <a:lumOff val="35000"/>
                  </a:schemeClr>
                </a:solidFill>
              </a:rPr>
              <a:t>erarbeiten Alltagssituationen, in denen die unterschiedlichen Distanzzonen überschritten werden bzw. in denen sie eingehalten werden (z. B. Lehrer – Klasse, </a:t>
            </a:r>
            <a:r>
              <a:rPr lang="de-DE" sz="1200" dirty="0" err="1">
                <a:solidFill>
                  <a:schemeClr val="tx1">
                    <a:lumMod val="65000"/>
                    <a:lumOff val="35000"/>
                  </a:schemeClr>
                </a:solidFill>
              </a:rPr>
              <a:t>Liveband</a:t>
            </a:r>
            <a:r>
              <a:rPr lang="de-DE" sz="1200" dirty="0">
                <a:solidFill>
                  <a:schemeClr val="tx1">
                    <a:lumMod val="65000"/>
                    <a:lumOff val="35000"/>
                  </a:schemeClr>
                </a:solidFill>
              </a:rPr>
              <a:t> – Publikum, Familienfeier – </a:t>
            </a:r>
            <a:r>
              <a:rPr lang="de-DE" sz="1200" dirty="0" smtClean="0">
                <a:solidFill>
                  <a:schemeClr val="tx1">
                    <a:lumMod val="65000"/>
                    <a:lumOff val="35000"/>
                  </a:schemeClr>
                </a:solidFill>
              </a:rPr>
              <a:t>Begrüßungen </a:t>
            </a:r>
            <a:r>
              <a:rPr lang="de-DE" sz="1200" dirty="0">
                <a:solidFill>
                  <a:schemeClr val="tx1">
                    <a:lumMod val="65000"/>
                    <a:lumOff val="35000"/>
                  </a:schemeClr>
                </a:solidFill>
              </a:rPr>
              <a:t>usw.).</a:t>
            </a:r>
          </a:p>
          <a:p>
            <a:pPr marL="174625" indent="-174625" algn="l">
              <a:lnSpc>
                <a:spcPct val="120000"/>
              </a:lnSpc>
              <a:buFont typeface="Wingdings" pitchFamily="2" charset="2"/>
              <a:buChar char="§"/>
            </a:pPr>
            <a:r>
              <a:rPr lang="de-DE" sz="1200" dirty="0">
                <a:solidFill>
                  <a:schemeClr val="tx1">
                    <a:lumMod val="65000"/>
                    <a:lumOff val="35000"/>
                  </a:schemeClr>
                </a:solidFill>
              </a:rPr>
              <a:t>erlernen in der Theorie die Durchführung einer Handmassage.</a:t>
            </a:r>
          </a:p>
          <a:p>
            <a:pPr marL="174625" indent="-174625" algn="l">
              <a:lnSpc>
                <a:spcPct val="120000"/>
              </a:lnSpc>
              <a:buFont typeface="Wingdings" pitchFamily="2" charset="2"/>
              <a:buChar char="§"/>
            </a:pPr>
            <a:r>
              <a:rPr lang="de-DE" sz="1200" dirty="0">
                <a:solidFill>
                  <a:schemeClr val="tx1">
                    <a:lumMod val="65000"/>
                    <a:lumOff val="35000"/>
                  </a:schemeClr>
                </a:solidFill>
              </a:rPr>
              <a:t>planen die Durchführung einer Handmassage, indem sie nötige Materialien und Utensilien vorbereiten.</a:t>
            </a:r>
          </a:p>
          <a:p>
            <a:pPr marL="174625" indent="-174625" algn="l">
              <a:lnSpc>
                <a:spcPct val="120000"/>
              </a:lnSpc>
              <a:buFont typeface="Wingdings" pitchFamily="2" charset="2"/>
              <a:buChar char="§"/>
            </a:pPr>
            <a:r>
              <a:rPr lang="de-DE" sz="1200" dirty="0">
                <a:solidFill>
                  <a:schemeClr val="tx1">
                    <a:lumMod val="65000"/>
                    <a:lumOff val="35000"/>
                  </a:schemeClr>
                </a:solidFill>
              </a:rPr>
              <a:t>erarbeiten einen Reflexionsbogen über persönlichen Erfahrungen sowohl für die betreuende Person als auch für den Pflegeempfänger.</a:t>
            </a:r>
          </a:p>
          <a:p>
            <a:pPr algn="l"/>
            <a:endParaRPr lang="de-DE" sz="1400" dirty="0"/>
          </a:p>
          <a:p>
            <a:pPr algn="l"/>
            <a:r>
              <a:rPr lang="de-DE" sz="1400" i="1" dirty="0">
                <a:solidFill>
                  <a:srgbClr val="009999"/>
                </a:solidFill>
              </a:rPr>
              <a:t>Durchführung</a:t>
            </a:r>
          </a:p>
          <a:p>
            <a:pPr algn="l"/>
            <a:endParaRPr lang="de-DE" sz="600" i="1" dirty="0">
              <a:solidFill>
                <a:srgbClr val="009999"/>
              </a:solidFill>
            </a:endParaRPr>
          </a:p>
          <a:p>
            <a:pPr algn="l">
              <a:lnSpc>
                <a:spcPct val="120000"/>
              </a:lnSpc>
            </a:pPr>
            <a:r>
              <a:rPr lang="de-DE" sz="1200" dirty="0">
                <a:solidFill>
                  <a:schemeClr val="tx1">
                    <a:lumMod val="65000"/>
                    <a:lumOff val="35000"/>
                  </a:schemeClr>
                </a:solidFill>
              </a:rPr>
              <a:t>Die Schülerinnen und Schüler  </a:t>
            </a:r>
          </a:p>
          <a:p>
            <a:pPr marL="174625" indent="-174625" algn="l">
              <a:lnSpc>
                <a:spcPct val="120000"/>
              </a:lnSpc>
              <a:buFont typeface="Wingdings" pitchFamily="2" charset="2"/>
              <a:buChar char="§"/>
            </a:pPr>
            <a:r>
              <a:rPr lang="de-DE" sz="1200" dirty="0">
                <a:solidFill>
                  <a:schemeClr val="tx1">
                    <a:lumMod val="65000"/>
                    <a:lumOff val="35000"/>
                  </a:schemeClr>
                </a:solidFill>
              </a:rPr>
              <a:t>finden sich per Auslosungsverfahren mit Lernpartnern zusammen. </a:t>
            </a:r>
          </a:p>
          <a:p>
            <a:pPr marL="174625" indent="-174625" algn="l">
              <a:lnSpc>
                <a:spcPct val="120000"/>
              </a:lnSpc>
              <a:buFont typeface="Wingdings" pitchFamily="2" charset="2"/>
              <a:buChar char="§"/>
            </a:pPr>
            <a:r>
              <a:rPr lang="de-DE" sz="1200" dirty="0">
                <a:solidFill>
                  <a:schemeClr val="tx1">
                    <a:lumMod val="65000"/>
                    <a:lumOff val="35000"/>
                  </a:schemeClr>
                </a:solidFill>
              </a:rPr>
              <a:t>erhalten den Arbeitsauftrag, sich in Partnerarbeit an vorgegebenen Berührungspunkten gegenseitig anzufassen.</a:t>
            </a:r>
          </a:p>
          <a:p>
            <a:pPr marL="174625" indent="-174625" algn="l">
              <a:lnSpc>
                <a:spcPct val="120000"/>
              </a:lnSpc>
              <a:buFont typeface="Wingdings" pitchFamily="2" charset="2"/>
              <a:buChar char="§"/>
            </a:pPr>
            <a:r>
              <a:rPr lang="de-DE" sz="1200" dirty="0">
                <a:solidFill>
                  <a:schemeClr val="tx1">
                    <a:lumMod val="65000"/>
                    <a:lumOff val="35000"/>
                  </a:schemeClr>
                </a:solidFill>
              </a:rPr>
              <a:t>markieren auf schematischen Körperzeichnungen die jeweiligen Stellen und stufen diese nach dem Ampelprinzip (rot = unangenehm, gelb = grenzwertig, grün = problemlos) ein.</a:t>
            </a:r>
          </a:p>
          <a:p>
            <a:pPr marL="174625" indent="-174625" algn="l">
              <a:lnSpc>
                <a:spcPct val="120000"/>
              </a:lnSpc>
              <a:buFont typeface="Wingdings" pitchFamily="2" charset="2"/>
              <a:buChar char="§"/>
            </a:pPr>
            <a:r>
              <a:rPr lang="de-DE" sz="1200" dirty="0">
                <a:solidFill>
                  <a:schemeClr val="tx1">
                    <a:lumMod val="65000"/>
                    <a:lumOff val="35000"/>
                  </a:schemeClr>
                </a:solidFill>
              </a:rPr>
              <a:t>führen eine Handmassage durch.</a:t>
            </a:r>
          </a:p>
          <a:p>
            <a:pPr marL="174625" indent="-174625" algn="l">
              <a:lnSpc>
                <a:spcPct val="120000"/>
              </a:lnSpc>
              <a:buFont typeface="Wingdings" pitchFamily="2" charset="2"/>
              <a:buChar char="§"/>
            </a:pPr>
            <a:r>
              <a:rPr lang="de-DE" sz="1200" dirty="0">
                <a:solidFill>
                  <a:schemeClr val="tx1">
                    <a:lumMod val="65000"/>
                    <a:lumOff val="35000"/>
                  </a:schemeClr>
                </a:solidFill>
              </a:rPr>
              <a:t>tauschen sich über ihre Erfahrungen bei der </a:t>
            </a:r>
            <a:r>
              <a:rPr lang="de-DE" sz="1200">
                <a:solidFill>
                  <a:schemeClr val="tx1">
                    <a:lumMod val="65000"/>
                    <a:lumOff val="35000"/>
                  </a:schemeClr>
                </a:solidFill>
              </a:rPr>
              <a:t>Massage </a:t>
            </a:r>
            <a:r>
              <a:rPr lang="de-DE" sz="1200" smtClean="0">
                <a:solidFill>
                  <a:schemeClr val="tx1">
                    <a:lumMod val="65000"/>
                    <a:lumOff val="35000"/>
                  </a:schemeClr>
                </a:solidFill>
              </a:rPr>
              <a:t>mithilfe </a:t>
            </a:r>
            <a:r>
              <a:rPr lang="de-DE" sz="1200" dirty="0">
                <a:solidFill>
                  <a:schemeClr val="tx1">
                    <a:lumMod val="65000"/>
                    <a:lumOff val="35000"/>
                  </a:schemeClr>
                </a:solidFill>
              </a:rPr>
              <a:t>des Reflexionsbogens aus.</a:t>
            </a:r>
          </a:p>
          <a:p>
            <a:pPr marL="174625" indent="-174625" algn="l">
              <a:lnSpc>
                <a:spcPct val="120000"/>
              </a:lnSpc>
              <a:buFont typeface="Wingdings" pitchFamily="2" charset="2"/>
              <a:buChar char="§"/>
            </a:pPr>
            <a:r>
              <a:rPr lang="de-DE" sz="1200" dirty="0">
                <a:solidFill>
                  <a:schemeClr val="tx1">
                    <a:lumMod val="65000"/>
                    <a:lumOff val="35000"/>
                  </a:schemeClr>
                </a:solidFill>
              </a:rPr>
              <a:t>diskutieren die Erfahrungen im Plenum.</a:t>
            </a:r>
          </a:p>
          <a:p>
            <a:pPr algn="l"/>
            <a:endParaRPr lang="de-DE" sz="1400" dirty="0"/>
          </a:p>
          <a:p>
            <a:pPr lvl="0" algn="l">
              <a:lnSpc>
                <a:spcPct val="110000"/>
              </a:lnSpc>
            </a:pP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a:p>
            <a:pPr algn="l"/>
            <a:endParaRPr lang="de-DE" sz="1400" dirty="0">
              <a:solidFill>
                <a:schemeClr val="tx1">
                  <a:lumMod val="65000"/>
                  <a:lumOff val="35000"/>
                </a:schemeClr>
              </a:solidFill>
            </a:endParaRPr>
          </a:p>
        </p:txBody>
      </p:sp>
    </p:spTree>
    <p:extLst>
      <p:ext uri="{BB962C8B-B14F-4D97-AF65-F5344CB8AC3E}">
        <p14:creationId xmlns:p14="http://schemas.microsoft.com/office/powerpoint/2010/main" val="20560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67544" y="1340768"/>
            <a:ext cx="8424936" cy="489654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Einfache Produkte aus Holz </a:t>
            </a:r>
            <a:r>
              <a:rPr lang="de-DE" sz="1200" dirty="0">
                <a:solidFill>
                  <a:schemeClr val="tx1">
                    <a:lumMod val="65000"/>
                    <a:lumOff val="35000"/>
                  </a:schemeClr>
                </a:solidFill>
              </a:rPr>
              <a:t>herstellen – </a:t>
            </a:r>
            <a:r>
              <a:rPr lang="de-DE" sz="1200" dirty="0" smtClean="0">
                <a:solidFill>
                  <a:schemeClr val="tx1">
                    <a:lumMod val="65000"/>
                    <a:lumOff val="35000"/>
                  </a:schemeClr>
                </a:solidFill>
              </a:rPr>
              <a:t>Grundlagen Holztechnik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lnSpc>
                <a:spcPct val="110000"/>
              </a:lnSpc>
            </a:pPr>
            <a:r>
              <a:rPr lang="de-DE" sz="1200" dirty="0">
                <a:solidFill>
                  <a:schemeClr val="tx1">
                    <a:lumMod val="65000"/>
                    <a:lumOff val="35000"/>
                  </a:schemeClr>
                </a:solidFill>
              </a:rPr>
              <a:t>Solitär </a:t>
            </a:r>
            <a:r>
              <a:rPr lang="de-DE" sz="1200" dirty="0" smtClean="0">
                <a:solidFill>
                  <a:schemeClr val="tx1">
                    <a:lumMod val="65000"/>
                    <a:lumOff val="35000"/>
                  </a:schemeClr>
                </a:solidFill>
              </a:rPr>
              <a:t>(lat. </a:t>
            </a:r>
            <a:r>
              <a:rPr lang="de-DE" sz="1200" dirty="0" err="1" smtClean="0">
                <a:solidFill>
                  <a:schemeClr val="tx1">
                    <a:lumMod val="65000"/>
                    <a:lumOff val="35000"/>
                  </a:schemeClr>
                </a:solidFill>
              </a:rPr>
              <a:t>solus</a:t>
            </a:r>
            <a:r>
              <a:rPr lang="de-DE" sz="1200" dirty="0" smtClean="0">
                <a:solidFill>
                  <a:schemeClr val="tx1">
                    <a:lumMod val="65000"/>
                    <a:lumOff val="35000"/>
                  </a:schemeClr>
                </a:solidFill>
              </a:rPr>
              <a:t> = allein) ist </a:t>
            </a:r>
            <a:r>
              <a:rPr lang="de-DE" sz="1200" dirty="0">
                <a:solidFill>
                  <a:schemeClr val="tx1">
                    <a:lumMod val="65000"/>
                    <a:lumOff val="35000"/>
                  </a:schemeClr>
                </a:solidFill>
              </a:rPr>
              <a:t>ein altes Brettspiel </a:t>
            </a:r>
            <a:r>
              <a:rPr lang="de-DE" sz="1200" dirty="0" smtClean="0">
                <a:solidFill>
                  <a:schemeClr val="tx1">
                    <a:lumMod val="65000"/>
                    <a:lumOff val="35000"/>
                  </a:schemeClr>
                </a:solidFill>
              </a:rPr>
              <a:t>und somit ein klassisches „Einsiedlerspiel“. </a:t>
            </a:r>
            <a:r>
              <a:rPr lang="de-DE" sz="1200" dirty="0">
                <a:solidFill>
                  <a:schemeClr val="tx1">
                    <a:lumMod val="65000"/>
                    <a:lumOff val="35000"/>
                  </a:schemeClr>
                </a:solidFill>
              </a:rPr>
              <a:t>Es eignet sich für ruhige Stunden zu </a:t>
            </a:r>
            <a:r>
              <a:rPr lang="de-DE" sz="1200" dirty="0" smtClean="0">
                <a:solidFill>
                  <a:schemeClr val="tx1">
                    <a:lumMod val="65000"/>
                    <a:lumOff val="35000"/>
                  </a:schemeClr>
                </a:solidFill>
              </a:rPr>
              <a:t>Hause</a:t>
            </a:r>
            <a:r>
              <a:rPr lang="de-DE" sz="1200" dirty="0">
                <a:solidFill>
                  <a:schemeClr val="tx1">
                    <a:lumMod val="65000"/>
                    <a:lumOff val="35000"/>
                  </a:schemeClr>
                </a:solidFill>
              </a:rPr>
              <a:t> </a:t>
            </a:r>
            <a:r>
              <a:rPr lang="de-DE" sz="1200" dirty="0" smtClean="0">
                <a:solidFill>
                  <a:schemeClr val="tx1">
                    <a:lumMod val="65000"/>
                    <a:lumOff val="35000"/>
                  </a:schemeClr>
                </a:solidFill>
              </a:rPr>
              <a:t>oder kann auch unterwegs gespielt und dafür einfach mitgenommen werden. Es besteht aus einem Spielfeld mit 33 Löchern und 32 Holzdübeln. </a:t>
            </a:r>
          </a:p>
          <a:p>
            <a:pPr algn="l">
              <a:lnSpc>
                <a:spcPct val="110000"/>
              </a:lnSpc>
            </a:pPr>
            <a:endParaRPr lang="de-DE" sz="1400" dirty="0">
              <a:solidFill>
                <a:schemeClr val="tx1"/>
              </a:solidFill>
            </a:endParaRPr>
          </a:p>
          <a:p>
            <a:pPr algn="l"/>
            <a:r>
              <a:rPr lang="de-DE" sz="1400" i="1" dirty="0" smtClean="0">
                <a:solidFill>
                  <a:srgbClr val="009999"/>
                </a:solidFill>
              </a:rPr>
              <a:t>Kompetenzerwartungen</a:t>
            </a:r>
            <a:endParaRPr lang="de-DE" sz="1400" i="1" dirty="0">
              <a:solidFill>
                <a:srgbClr val="009999"/>
              </a:solidFill>
            </a:endParaRP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a:t>
            </a:r>
            <a:r>
              <a:rPr lang="de-DE" sz="1200" dirty="0" smtClean="0">
                <a:solidFill>
                  <a:schemeClr val="tx1">
                    <a:lumMod val="65000"/>
                    <a:lumOff val="35000"/>
                  </a:schemeClr>
                </a:solidFill>
              </a:rPr>
              <a:t>Schüler</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erstellen Freihandskizzen, lesen </a:t>
            </a:r>
            <a:r>
              <a:rPr lang="de-DE" sz="1200" dirty="0">
                <a:solidFill>
                  <a:schemeClr val="tx1">
                    <a:lumMod val="65000"/>
                    <a:lumOff val="35000"/>
                  </a:schemeClr>
                </a:solidFill>
              </a:rPr>
              <a:t>einfache technische </a:t>
            </a:r>
            <a:r>
              <a:rPr lang="de-DE" sz="1200" dirty="0" smtClean="0">
                <a:solidFill>
                  <a:schemeClr val="tx1">
                    <a:lumMod val="65000"/>
                    <a:lumOff val="35000"/>
                  </a:schemeClr>
                </a:solidFill>
              </a:rPr>
              <a:t>Zeichnungen und wenden dabei </a:t>
            </a:r>
            <a:r>
              <a:rPr lang="de-DE" sz="1200" dirty="0">
                <a:solidFill>
                  <a:schemeClr val="tx1">
                    <a:lumMod val="65000"/>
                    <a:lumOff val="35000"/>
                  </a:schemeClr>
                </a:solidFill>
              </a:rPr>
              <a:t>die Bemaßungsregeln an</a:t>
            </a:r>
            <a:r>
              <a:rPr lang="de-DE" sz="1200" dirty="0" smtClean="0">
                <a:solidFill>
                  <a:schemeClr val="tx1">
                    <a:lumMod val="65000"/>
                    <a:lumOff val="35000"/>
                  </a:schemeClr>
                </a:solidFill>
              </a:rPr>
              <a:t>.</a:t>
            </a:r>
          </a:p>
          <a:p>
            <a:pPr marL="171450" indent="-171450" algn="l">
              <a:lnSpc>
                <a:spcPct val="110000"/>
              </a:lnSpc>
              <a:buFont typeface="Wingdings" pitchFamily="2" charset="2"/>
              <a:buChar char="§"/>
            </a:pPr>
            <a:r>
              <a:rPr lang="de-DE" sz="1200" dirty="0" smtClean="0">
                <a:solidFill>
                  <a:schemeClr val="tx1">
                    <a:lumMod val="65000"/>
                    <a:lumOff val="35000"/>
                  </a:schemeClr>
                </a:solidFill>
              </a:rPr>
              <a:t>präsentieren ihre Entwürfe, tauschen sich mit ihren Mitschülerinnen und Mitschülern aus; erhalten und geben konstruktives Feedback.</a:t>
            </a:r>
          </a:p>
          <a:p>
            <a:pPr marL="171450" indent="-171450" algn="l">
              <a:lnSpc>
                <a:spcPct val="110000"/>
              </a:lnSpc>
              <a:buFont typeface="Wingdings" pitchFamily="2" charset="2"/>
              <a:buChar char="§"/>
            </a:pPr>
            <a:r>
              <a:rPr lang="de-DE" sz="1200" dirty="0" smtClean="0">
                <a:solidFill>
                  <a:schemeClr val="tx1">
                    <a:lumMod val="65000"/>
                    <a:lumOff val="35000"/>
                  </a:schemeClr>
                </a:solidFill>
              </a:rPr>
              <a:t>bestimmen unterschiedliche Holzarten und wählen eigenständig eine Holzart für ihr Projekt aus.</a:t>
            </a:r>
          </a:p>
          <a:p>
            <a:pPr marL="171450" indent="-171450" algn="l">
              <a:lnSpc>
                <a:spcPct val="110000"/>
              </a:lnSpc>
              <a:buFont typeface="Wingdings" pitchFamily="2" charset="2"/>
              <a:buChar char="§"/>
            </a:pPr>
            <a:r>
              <a:rPr lang="de-DE" sz="1200" dirty="0">
                <a:solidFill>
                  <a:schemeClr val="tx1">
                    <a:lumMod val="65000"/>
                    <a:lumOff val="35000"/>
                  </a:schemeClr>
                </a:solidFill>
              </a:rPr>
              <a:t>berechnen Abstände für unterschiedliche </a:t>
            </a:r>
            <a:r>
              <a:rPr lang="de-DE" sz="1200" dirty="0" smtClean="0">
                <a:solidFill>
                  <a:schemeClr val="tx1">
                    <a:lumMod val="65000"/>
                    <a:lumOff val="35000"/>
                  </a:schemeClr>
                </a:solidFill>
              </a:rPr>
              <a:t>Spielbrettgrößen.</a:t>
            </a:r>
          </a:p>
          <a:p>
            <a:pPr marL="171450" indent="-171450" algn="l">
              <a:lnSpc>
                <a:spcPct val="110000"/>
              </a:lnSpc>
              <a:buFont typeface="Wingdings" pitchFamily="2" charset="2"/>
              <a:buChar char="§"/>
            </a:pPr>
            <a:r>
              <a:rPr lang="de-DE" sz="1200" dirty="0" smtClean="0">
                <a:solidFill>
                  <a:schemeClr val="tx1">
                    <a:lumMod val="65000"/>
                    <a:lumOff val="35000"/>
                  </a:schemeClr>
                </a:solidFill>
              </a:rPr>
              <a:t>wenden Werkzeuge zum Anreißen fachgerecht an und übertragen Maße genau.</a:t>
            </a:r>
          </a:p>
          <a:p>
            <a:pPr marL="171450" indent="-171450" algn="l">
              <a:lnSpc>
                <a:spcPct val="110000"/>
              </a:lnSpc>
              <a:buFont typeface="Wingdings" pitchFamily="2" charset="2"/>
              <a:buChar char="§"/>
            </a:pPr>
            <a:r>
              <a:rPr lang="de-DE" sz="1200" dirty="0">
                <a:solidFill>
                  <a:schemeClr val="tx1">
                    <a:lumMod val="65000"/>
                    <a:lumOff val="35000"/>
                  </a:schemeClr>
                </a:solidFill>
              </a:rPr>
              <a:t>arbeiten mit Hand- und Kleinmaschinen unter Beachtung der Sicherheitsvorschriften.</a:t>
            </a:r>
          </a:p>
          <a:p>
            <a:pPr marL="171450" indent="-171450" algn="l">
              <a:lnSpc>
                <a:spcPct val="110000"/>
              </a:lnSpc>
              <a:buFont typeface="Wingdings" pitchFamily="2" charset="2"/>
              <a:buChar char="§"/>
            </a:pPr>
            <a:r>
              <a:rPr lang="de-DE" sz="1200" dirty="0" smtClean="0">
                <a:solidFill>
                  <a:schemeClr val="tx1">
                    <a:lumMod val="65000"/>
                    <a:lumOff val="35000"/>
                  </a:schemeClr>
                </a:solidFill>
              </a:rPr>
              <a:t>fertigen die Bauteile </a:t>
            </a:r>
            <a:r>
              <a:rPr lang="de-DE" sz="1200" dirty="0">
                <a:solidFill>
                  <a:schemeClr val="tx1">
                    <a:lumMod val="65000"/>
                    <a:lumOff val="35000"/>
                  </a:schemeClr>
                </a:solidFill>
              </a:rPr>
              <a:t>mittels Sägen</a:t>
            </a:r>
            <a:r>
              <a:rPr lang="de-DE" sz="1200" dirty="0" smtClean="0">
                <a:solidFill>
                  <a:schemeClr val="tx1">
                    <a:lumMod val="65000"/>
                    <a:lumOff val="35000"/>
                  </a:schemeClr>
                </a:solidFill>
              </a:rPr>
              <a:t>, Hobeln, Feilen, Bohren und Senken an.</a:t>
            </a:r>
          </a:p>
          <a:p>
            <a:pPr marL="171450" indent="-171450" algn="l">
              <a:lnSpc>
                <a:spcPct val="110000"/>
              </a:lnSpc>
              <a:buFont typeface="Wingdings" pitchFamily="2" charset="2"/>
              <a:buChar char="§"/>
            </a:pPr>
            <a:r>
              <a:rPr lang="de-DE" sz="1200" dirty="0">
                <a:solidFill>
                  <a:schemeClr val="tx1">
                    <a:lumMod val="65000"/>
                    <a:lumOff val="35000"/>
                  </a:schemeClr>
                </a:solidFill>
              </a:rPr>
              <a:t>bearbeiten die Oberflächen der Bauteile </a:t>
            </a:r>
            <a:r>
              <a:rPr lang="de-DE" sz="1200" dirty="0" smtClean="0">
                <a:solidFill>
                  <a:schemeClr val="tx1">
                    <a:lumMod val="65000"/>
                    <a:lumOff val="35000"/>
                  </a:schemeClr>
                </a:solidFill>
              </a:rPr>
              <a:t>(schleifen</a:t>
            </a:r>
            <a:r>
              <a:rPr lang="de-DE" sz="1200" dirty="0">
                <a:solidFill>
                  <a:schemeClr val="tx1">
                    <a:lumMod val="65000"/>
                    <a:lumOff val="35000"/>
                  </a:schemeClr>
                </a:solidFill>
              </a:rPr>
              <a:t>, </a:t>
            </a:r>
            <a:r>
              <a:rPr lang="de-DE" sz="1200" dirty="0" smtClean="0">
                <a:solidFill>
                  <a:schemeClr val="tx1">
                    <a:lumMod val="65000"/>
                    <a:lumOff val="35000"/>
                  </a:schemeClr>
                </a:solidFill>
              </a:rPr>
              <a:t>ölen).</a:t>
            </a:r>
          </a:p>
          <a:p>
            <a:pPr marL="171450" indent="-171450" algn="l">
              <a:lnSpc>
                <a:spcPct val="110000"/>
              </a:lnSpc>
              <a:buFont typeface="Wingdings" pitchFamily="2" charset="2"/>
              <a:buChar char="§"/>
            </a:pPr>
            <a:r>
              <a:rPr lang="de-DE" sz="1200" dirty="0">
                <a:solidFill>
                  <a:schemeClr val="tx1">
                    <a:lumMod val="65000"/>
                    <a:lumOff val="35000"/>
                  </a:schemeClr>
                </a:solidFill>
              </a:rPr>
              <a:t>e</a:t>
            </a:r>
            <a:r>
              <a:rPr lang="de-DE" sz="1200" dirty="0" smtClean="0">
                <a:solidFill>
                  <a:schemeClr val="tx1">
                    <a:lumMod val="65000"/>
                    <a:lumOff val="35000"/>
                  </a:schemeClr>
                </a:solidFill>
              </a:rPr>
              <a:t>rstellen eine Spielanleitung für die Nutzung des Steckspiels.</a:t>
            </a:r>
          </a:p>
          <a:p>
            <a:pPr marL="171450" indent="-171450" algn="l">
              <a:lnSpc>
                <a:spcPct val="110000"/>
              </a:lnSpc>
              <a:buFont typeface="Wingdings" pitchFamily="2" charset="2"/>
              <a:buChar char="§"/>
            </a:pPr>
            <a:r>
              <a:rPr lang="de-DE" sz="1200" dirty="0">
                <a:solidFill>
                  <a:schemeClr val="tx1">
                    <a:lumMod val="65000"/>
                    <a:lumOff val="35000"/>
                  </a:schemeClr>
                </a:solidFill>
              </a:rPr>
              <a:t>f</a:t>
            </a:r>
            <a:r>
              <a:rPr lang="de-DE" sz="1200" dirty="0" smtClean="0">
                <a:solidFill>
                  <a:schemeClr val="tx1">
                    <a:lumMod val="65000"/>
                    <a:lumOff val="35000"/>
                  </a:schemeClr>
                </a:solidFill>
              </a:rPr>
              <a:t>ertigen einen Transportbeutel an.</a:t>
            </a:r>
            <a:endParaRPr lang="de-DE" sz="1200" dirty="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marL="171450" indent="-171450" algn="l">
              <a:lnSpc>
                <a:spcPct val="110000"/>
              </a:lnSpc>
              <a:buFont typeface="Wingdings" pitchFamily="2" charset="2"/>
              <a:buChar char="§"/>
            </a:pPr>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a:xfrm>
            <a:off x="251520" y="332656"/>
            <a:ext cx="7920000" cy="692696"/>
          </a:xfrm>
        </p:spPr>
        <p:txBody>
          <a:bodyPr/>
          <a:lstStyle/>
          <a:p>
            <a:r>
              <a:rPr lang="de-DE" dirty="0" smtClean="0"/>
              <a:t>Holz Solitär </a:t>
            </a:r>
            <a:r>
              <a:rPr lang="de-DE" sz="2000" dirty="0" smtClean="0"/>
              <a:t>– ein Steckspiel für „Einsiedler“</a:t>
            </a:r>
            <a:endParaRPr lang="de-DE"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039" y="260648"/>
            <a:ext cx="1674441" cy="149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99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67544" y="1340768"/>
            <a:ext cx="8424936" cy="489654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500" i="1" dirty="0" smtClean="0">
                <a:solidFill>
                  <a:srgbClr val="009999"/>
                </a:solidFill>
              </a:rPr>
              <a:t>Fachbereich</a:t>
            </a:r>
            <a:r>
              <a:rPr lang="de-DE" sz="1400" i="1" dirty="0" smtClean="0">
                <a:solidFill>
                  <a:srgbClr val="009999"/>
                </a:solidFill>
              </a:rPr>
              <a:t>	</a:t>
            </a:r>
            <a:r>
              <a:rPr lang="de-DE" sz="1300" dirty="0" smtClean="0">
                <a:solidFill>
                  <a:schemeClr val="tx1">
                    <a:lumMod val="65000"/>
                    <a:lumOff val="35000"/>
                  </a:schemeClr>
                </a:solidFill>
              </a:rPr>
              <a:t>Holzprodukte für den </a:t>
            </a:r>
            <a:r>
              <a:rPr lang="de-DE" sz="1300" dirty="0">
                <a:solidFill>
                  <a:schemeClr val="tx1">
                    <a:lumMod val="65000"/>
                    <a:lumOff val="35000"/>
                  </a:schemeClr>
                </a:solidFill>
              </a:rPr>
              <a:t>Außenbereich – </a:t>
            </a:r>
            <a:r>
              <a:rPr lang="de-DE" sz="1300" dirty="0" smtClean="0">
                <a:solidFill>
                  <a:schemeClr val="tx1">
                    <a:lumMod val="65000"/>
                    <a:lumOff val="35000"/>
                  </a:schemeClr>
                </a:solidFill>
              </a:rPr>
              <a:t>Grundlagen Holztechnik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500" i="1" dirty="0" smtClean="0">
                <a:solidFill>
                  <a:srgbClr val="009999"/>
                </a:solidFill>
              </a:rPr>
              <a:t>Beschreibung</a:t>
            </a:r>
            <a:endParaRPr lang="de-DE" sz="1400" i="1" dirty="0" smtClean="0">
              <a:solidFill>
                <a:srgbClr val="009999"/>
              </a:solidFill>
            </a:endParaRPr>
          </a:p>
          <a:p>
            <a:pPr algn="l"/>
            <a:endParaRPr lang="de-DE" sz="600" dirty="0" smtClean="0">
              <a:solidFill>
                <a:schemeClr val="tx1">
                  <a:lumMod val="65000"/>
                  <a:lumOff val="35000"/>
                </a:schemeClr>
              </a:solidFill>
            </a:endParaRPr>
          </a:p>
          <a:p>
            <a:pPr algn="l">
              <a:lnSpc>
                <a:spcPct val="110000"/>
              </a:lnSpc>
            </a:pPr>
            <a:r>
              <a:rPr lang="de-DE" sz="1300" dirty="0" smtClean="0">
                <a:solidFill>
                  <a:schemeClr val="tx1">
                    <a:lumMod val="65000"/>
                    <a:lumOff val="35000"/>
                  </a:schemeClr>
                </a:solidFill>
              </a:rPr>
              <a:t>Viele unserer heimischen Vogelarten finden aufgrund der dichten Besiedlung keine geeigneten Brutplätze mehr. Deshalb sind künstliche </a:t>
            </a:r>
            <a:r>
              <a:rPr lang="de-DE" sz="1300" dirty="0">
                <a:solidFill>
                  <a:schemeClr val="tx1">
                    <a:lumMod val="65000"/>
                    <a:lumOff val="35000"/>
                  </a:schemeClr>
                </a:solidFill>
              </a:rPr>
              <a:t>Nisthilfen </a:t>
            </a:r>
            <a:r>
              <a:rPr lang="de-DE" sz="1300" dirty="0" smtClean="0">
                <a:solidFill>
                  <a:schemeClr val="tx1">
                    <a:lumMod val="65000"/>
                    <a:lumOff val="35000"/>
                  </a:schemeClr>
                </a:solidFill>
              </a:rPr>
              <a:t>dort </a:t>
            </a:r>
            <a:r>
              <a:rPr lang="de-DE" sz="1300" dirty="0">
                <a:solidFill>
                  <a:schemeClr val="tx1">
                    <a:lumMod val="65000"/>
                    <a:lumOff val="35000"/>
                  </a:schemeClr>
                </a:solidFill>
              </a:rPr>
              <a:t>sinnvoll, wo </a:t>
            </a:r>
            <a:r>
              <a:rPr lang="de-DE" sz="1300" dirty="0" smtClean="0">
                <a:solidFill>
                  <a:schemeClr val="tx1">
                    <a:lumMod val="65000"/>
                    <a:lumOff val="35000"/>
                  </a:schemeClr>
                </a:solidFill>
              </a:rPr>
              <a:t>geeignete Bruthöhlen fehlen. Darüber hinaus bieten sie Tieren im Winter ein Quartier. Der Nistkasten besteht aus zwei Seitenteilen, einem Dach, einem Boden und einer Tür mit Einflugloch. Das Einflugloch und die Maße des Nistkastens richten sich nach der Größe der Vogelart. </a:t>
            </a:r>
            <a:endParaRPr lang="de-DE" sz="1300" dirty="0">
              <a:solidFill>
                <a:schemeClr val="tx1">
                  <a:lumMod val="65000"/>
                  <a:lumOff val="35000"/>
                </a:schemeClr>
              </a:solidFill>
            </a:endParaRPr>
          </a:p>
          <a:p>
            <a:pPr algn="l">
              <a:lnSpc>
                <a:spcPct val="110000"/>
              </a:lnSpc>
            </a:pPr>
            <a:endParaRPr lang="de-DE" sz="1500" dirty="0">
              <a:solidFill>
                <a:schemeClr val="tx1">
                  <a:lumMod val="65000"/>
                  <a:lumOff val="35000"/>
                </a:schemeClr>
              </a:solidFill>
            </a:endParaRPr>
          </a:p>
          <a:p>
            <a:pPr algn="l"/>
            <a:r>
              <a:rPr lang="de-DE" sz="1500" i="1" dirty="0" smtClean="0">
                <a:solidFill>
                  <a:srgbClr val="009999"/>
                </a:solidFill>
              </a:rPr>
              <a:t>Kompetenzerwartungen</a:t>
            </a:r>
            <a:endParaRPr lang="de-DE" sz="1400" i="1" dirty="0">
              <a:solidFill>
                <a:srgbClr val="009999"/>
              </a:solidFill>
            </a:endParaRPr>
          </a:p>
          <a:p>
            <a:pPr algn="l"/>
            <a:endParaRPr lang="de-DE" sz="600" dirty="0">
              <a:solidFill>
                <a:schemeClr val="tx1">
                  <a:lumMod val="65000"/>
                  <a:lumOff val="35000"/>
                </a:schemeClr>
              </a:solidFill>
            </a:endParaRPr>
          </a:p>
          <a:p>
            <a:pPr algn="l">
              <a:lnSpc>
                <a:spcPct val="110000"/>
              </a:lnSpc>
            </a:pPr>
            <a:r>
              <a:rPr lang="de-DE" sz="1300" dirty="0">
                <a:solidFill>
                  <a:schemeClr val="tx1">
                    <a:lumMod val="65000"/>
                    <a:lumOff val="35000"/>
                  </a:schemeClr>
                </a:solidFill>
              </a:rPr>
              <a:t>Die Schülerinnen und </a:t>
            </a:r>
            <a:r>
              <a:rPr lang="de-DE" sz="1300" dirty="0" smtClean="0">
                <a:solidFill>
                  <a:schemeClr val="tx1">
                    <a:lumMod val="65000"/>
                    <a:lumOff val="35000"/>
                  </a:schemeClr>
                </a:solidFill>
              </a:rPr>
              <a:t>Schüler</a:t>
            </a:r>
          </a:p>
          <a:p>
            <a:pPr marL="171450" indent="-171450" algn="l">
              <a:lnSpc>
                <a:spcPct val="110000"/>
              </a:lnSpc>
              <a:buFont typeface="Wingdings" pitchFamily="2" charset="2"/>
              <a:buChar char="§"/>
            </a:pPr>
            <a:r>
              <a:rPr lang="de-DE" sz="1300" dirty="0" smtClean="0">
                <a:solidFill>
                  <a:schemeClr val="tx1">
                    <a:lumMod val="65000"/>
                    <a:lumOff val="35000"/>
                  </a:schemeClr>
                </a:solidFill>
              </a:rPr>
              <a:t>setzen sich mit den Lebens- und Brutgewohnheiten unterschiedlicher Vogelarten auseinander.</a:t>
            </a:r>
          </a:p>
          <a:p>
            <a:pPr marL="171450" indent="-171450" algn="l">
              <a:lnSpc>
                <a:spcPct val="110000"/>
              </a:lnSpc>
              <a:buFont typeface="Wingdings" pitchFamily="2" charset="2"/>
              <a:buChar char="§"/>
            </a:pPr>
            <a:r>
              <a:rPr lang="de-DE" sz="1300" dirty="0" smtClean="0">
                <a:solidFill>
                  <a:schemeClr val="tx1">
                    <a:lumMod val="65000"/>
                    <a:lumOff val="35000"/>
                  </a:schemeClr>
                </a:solidFill>
              </a:rPr>
              <a:t>bestimmen die Größenverhältnisse des Nistkastens sowie den Durchmesser des Einfluglochs und kennen die Bedingungen für das Anbringen im Freien sowie die erforderlichen Pflegemaßnahmen der Bruthöhle.</a:t>
            </a:r>
          </a:p>
          <a:p>
            <a:pPr marL="171450" indent="-171450" algn="l">
              <a:lnSpc>
                <a:spcPct val="110000"/>
              </a:lnSpc>
              <a:buFont typeface="Wingdings" pitchFamily="2" charset="2"/>
              <a:buChar char="§"/>
            </a:pPr>
            <a:r>
              <a:rPr lang="de-DE" sz="1300" dirty="0" smtClean="0">
                <a:solidFill>
                  <a:schemeClr val="tx1">
                    <a:lumMod val="65000"/>
                    <a:lumOff val="35000"/>
                  </a:schemeClr>
                </a:solidFill>
              </a:rPr>
              <a:t>erlernen den kollegialen Umgang durch Austausch und Recherche von Informationen. </a:t>
            </a:r>
            <a:endParaRPr lang="de-DE" sz="1300" dirty="0">
              <a:solidFill>
                <a:schemeClr val="tx1">
                  <a:lumMod val="65000"/>
                  <a:lumOff val="35000"/>
                </a:schemeClr>
              </a:solidFill>
            </a:endParaRPr>
          </a:p>
          <a:p>
            <a:pPr marL="171450" indent="-171450" algn="l">
              <a:lnSpc>
                <a:spcPct val="110000"/>
              </a:lnSpc>
              <a:buFont typeface="Wingdings" pitchFamily="2" charset="2"/>
              <a:buChar char="§"/>
            </a:pPr>
            <a:r>
              <a:rPr lang="de-DE" sz="1300" dirty="0" smtClean="0">
                <a:solidFill>
                  <a:schemeClr val="tx1">
                    <a:lumMod val="65000"/>
                    <a:lumOff val="35000"/>
                  </a:schemeClr>
                </a:solidFill>
              </a:rPr>
              <a:t>erstellen Freihandzeichnungen, lesen </a:t>
            </a:r>
            <a:r>
              <a:rPr lang="de-DE" sz="1300" dirty="0">
                <a:solidFill>
                  <a:schemeClr val="tx1">
                    <a:lumMod val="65000"/>
                    <a:lumOff val="35000"/>
                  </a:schemeClr>
                </a:solidFill>
              </a:rPr>
              <a:t>einfache technische </a:t>
            </a:r>
            <a:r>
              <a:rPr lang="de-DE" sz="1300" dirty="0" smtClean="0">
                <a:solidFill>
                  <a:schemeClr val="tx1">
                    <a:lumMod val="65000"/>
                    <a:lumOff val="35000"/>
                  </a:schemeClr>
                </a:solidFill>
              </a:rPr>
              <a:t>Zeichnungen und wenden dabei die </a:t>
            </a:r>
            <a:r>
              <a:rPr lang="de-DE" sz="1300" dirty="0">
                <a:solidFill>
                  <a:schemeClr val="tx1">
                    <a:lumMod val="65000"/>
                    <a:lumOff val="35000"/>
                  </a:schemeClr>
                </a:solidFill>
              </a:rPr>
              <a:t>Bemaßungsregeln an</a:t>
            </a:r>
            <a:r>
              <a:rPr lang="de-DE" sz="1300" dirty="0" smtClean="0">
                <a:solidFill>
                  <a:schemeClr val="tx1">
                    <a:lumMod val="65000"/>
                    <a:lumOff val="35000"/>
                  </a:schemeClr>
                </a:solidFill>
              </a:rPr>
              <a:t>.</a:t>
            </a:r>
          </a:p>
          <a:p>
            <a:pPr marL="171450" indent="-171450" algn="l">
              <a:lnSpc>
                <a:spcPct val="110000"/>
              </a:lnSpc>
              <a:buFont typeface="Wingdings" pitchFamily="2" charset="2"/>
              <a:buChar char="§"/>
            </a:pPr>
            <a:r>
              <a:rPr lang="de-DE" sz="1300" dirty="0" smtClean="0">
                <a:solidFill>
                  <a:schemeClr val="tx1">
                    <a:lumMod val="65000"/>
                    <a:lumOff val="35000"/>
                  </a:schemeClr>
                </a:solidFill>
              </a:rPr>
              <a:t>bestimmen geeignete Holzarten und wählen diese aus.</a:t>
            </a:r>
          </a:p>
          <a:p>
            <a:pPr marL="171450" indent="-171450" algn="l">
              <a:lnSpc>
                <a:spcPct val="110000"/>
              </a:lnSpc>
              <a:buFont typeface="Wingdings" pitchFamily="2" charset="2"/>
              <a:buChar char="§"/>
            </a:pPr>
            <a:r>
              <a:rPr lang="de-DE" sz="1300" dirty="0" smtClean="0">
                <a:solidFill>
                  <a:schemeClr val="tx1">
                    <a:lumMod val="65000"/>
                    <a:lumOff val="35000"/>
                  </a:schemeClr>
                </a:solidFill>
              </a:rPr>
              <a:t>erlernen Möglichkeiten des konstruktiven Holzschutzes.</a:t>
            </a:r>
            <a:endParaRPr lang="de-DE" sz="1300" dirty="0">
              <a:solidFill>
                <a:schemeClr val="tx1">
                  <a:lumMod val="65000"/>
                  <a:lumOff val="35000"/>
                </a:schemeClr>
              </a:solidFill>
            </a:endParaRPr>
          </a:p>
          <a:p>
            <a:pPr marL="171450" indent="-171450" algn="l">
              <a:lnSpc>
                <a:spcPct val="110000"/>
              </a:lnSpc>
              <a:buFont typeface="Wingdings" pitchFamily="2" charset="2"/>
              <a:buChar char="§"/>
            </a:pPr>
            <a:r>
              <a:rPr lang="de-DE" sz="1300" dirty="0">
                <a:solidFill>
                  <a:schemeClr val="tx1">
                    <a:lumMod val="65000"/>
                    <a:lumOff val="35000"/>
                  </a:schemeClr>
                </a:solidFill>
              </a:rPr>
              <a:t>arbeiten mit Hand- und Kleinmaschinen unter Beachtung der Sicherheitsvorschriften.</a:t>
            </a:r>
          </a:p>
          <a:p>
            <a:pPr marL="171450" indent="-171450" algn="l">
              <a:lnSpc>
                <a:spcPct val="110000"/>
              </a:lnSpc>
              <a:buFont typeface="Wingdings" pitchFamily="2" charset="2"/>
              <a:buChar char="§"/>
            </a:pPr>
            <a:r>
              <a:rPr lang="de-DE" sz="1300" dirty="0" smtClean="0">
                <a:solidFill>
                  <a:schemeClr val="tx1">
                    <a:lumMod val="65000"/>
                    <a:lumOff val="35000"/>
                  </a:schemeClr>
                </a:solidFill>
              </a:rPr>
              <a:t>fertigen die Bauteile </a:t>
            </a:r>
            <a:r>
              <a:rPr lang="de-DE" sz="1300" dirty="0">
                <a:solidFill>
                  <a:schemeClr val="tx1">
                    <a:lumMod val="65000"/>
                    <a:lumOff val="35000"/>
                  </a:schemeClr>
                </a:solidFill>
              </a:rPr>
              <a:t>mittels Sägen</a:t>
            </a:r>
            <a:r>
              <a:rPr lang="de-DE" sz="1300" dirty="0" smtClean="0">
                <a:solidFill>
                  <a:schemeClr val="tx1">
                    <a:lumMod val="65000"/>
                    <a:lumOff val="35000"/>
                  </a:schemeClr>
                </a:solidFill>
              </a:rPr>
              <a:t>, Hobeln, Feilen, Bohren, Nageln und Schrauben an.</a:t>
            </a:r>
          </a:p>
          <a:p>
            <a:pPr marL="171450" indent="-171450" algn="l">
              <a:lnSpc>
                <a:spcPct val="110000"/>
              </a:lnSpc>
              <a:buFont typeface="Wingdings" pitchFamily="2" charset="2"/>
              <a:buChar char="§"/>
            </a:pPr>
            <a:r>
              <a:rPr lang="de-DE" sz="1300" dirty="0" smtClean="0">
                <a:solidFill>
                  <a:schemeClr val="tx1">
                    <a:lumMod val="65000"/>
                    <a:lumOff val="35000"/>
                  </a:schemeClr>
                </a:solidFill>
              </a:rPr>
              <a:t>montieren die festen und beweglichen Bauteile.</a:t>
            </a:r>
          </a:p>
          <a:p>
            <a:pPr marL="171450" indent="-171450" algn="l">
              <a:lnSpc>
                <a:spcPct val="110000"/>
              </a:lnSpc>
              <a:buFont typeface="Wingdings" pitchFamily="2" charset="2"/>
              <a:buChar char="§"/>
            </a:pPr>
            <a:r>
              <a:rPr lang="de-DE" sz="1300" dirty="0">
                <a:solidFill>
                  <a:schemeClr val="tx1">
                    <a:lumMod val="65000"/>
                    <a:lumOff val="35000"/>
                  </a:schemeClr>
                </a:solidFill>
              </a:rPr>
              <a:t>bearbeiten </a:t>
            </a:r>
            <a:r>
              <a:rPr lang="de-DE" sz="1300" dirty="0" smtClean="0">
                <a:solidFill>
                  <a:schemeClr val="tx1">
                    <a:lumMod val="65000"/>
                    <a:lumOff val="35000"/>
                  </a:schemeClr>
                </a:solidFill>
              </a:rPr>
              <a:t>die Außenflächen der Bauteile (schleifen).</a:t>
            </a:r>
          </a:p>
          <a:p>
            <a:pPr algn="l">
              <a:lnSpc>
                <a:spcPct val="110000"/>
              </a:lnSpc>
            </a:pPr>
            <a:endParaRPr lang="de-DE" sz="1200" dirty="0" smtClean="0">
              <a:solidFill>
                <a:schemeClr val="tx1">
                  <a:lumMod val="65000"/>
                  <a:lumOff val="35000"/>
                </a:schemeClr>
              </a:solidFill>
            </a:endParaRPr>
          </a:p>
          <a:p>
            <a:pPr marL="171450" indent="-171450" algn="l">
              <a:lnSpc>
                <a:spcPct val="110000"/>
              </a:lnSpc>
              <a:buFont typeface="Wingdings" pitchFamily="2" charset="2"/>
              <a:buChar char="§"/>
            </a:pPr>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p:txBody>
          <a:bodyPr/>
          <a:lstStyle/>
          <a:p>
            <a:r>
              <a:rPr lang="de-DE" dirty="0" smtClean="0"/>
              <a:t>Nistkasten </a:t>
            </a:r>
            <a:r>
              <a:rPr lang="de-DE" sz="2000" dirty="0" smtClean="0"/>
              <a:t>– ein </a:t>
            </a:r>
            <a:r>
              <a:rPr lang="de-DE" sz="2000" dirty="0" err="1" smtClean="0"/>
              <a:t>Appartment</a:t>
            </a:r>
            <a:r>
              <a:rPr lang="de-DE" sz="2000" dirty="0" smtClean="0"/>
              <a:t> für Vogelfamilien nach Maß  </a:t>
            </a:r>
            <a:endParaRPr lang="de-DE" sz="200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476672"/>
            <a:ext cx="1071294" cy="14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79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79336" y="1232954"/>
            <a:ext cx="8424936" cy="50763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Holzprodukte für den Außenbereich </a:t>
            </a:r>
            <a:r>
              <a:rPr lang="de-DE" sz="1200" dirty="0">
                <a:solidFill>
                  <a:schemeClr val="tx1">
                    <a:lumMod val="65000"/>
                    <a:lumOff val="35000"/>
                  </a:schemeClr>
                </a:solidFill>
              </a:rPr>
              <a:t>– </a:t>
            </a:r>
            <a:r>
              <a:rPr lang="de-DE" sz="1200" dirty="0" smtClean="0">
                <a:solidFill>
                  <a:schemeClr val="tx1">
                    <a:lumMod val="65000"/>
                    <a:lumOff val="35000"/>
                  </a:schemeClr>
                </a:solidFill>
              </a:rPr>
              <a:t>Grundlagen Holztechnik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lnSpc>
                <a:spcPct val="110000"/>
              </a:lnSpc>
            </a:pPr>
            <a:r>
              <a:rPr lang="de-DE" sz="1200" dirty="0" smtClean="0">
                <a:solidFill>
                  <a:schemeClr val="tx1">
                    <a:lumMod val="65000"/>
                    <a:lumOff val="35000"/>
                  </a:schemeClr>
                </a:solidFill>
              </a:rPr>
              <a:t>Ein Insektenhotel bietet verschiedenen Insekten die Möglichkeit zu nisten und zu überwintern. Die Nisthilfe kann unterschiedlich gestaltet werden. Dabei kommt eine Vielzahl von Naturmaterialien zum Einsatz, z. B. Föhren- oder Fichtenzapfen, Hobelspäne, Holzwolle, Schilfrohr, Baumrinde, Schneckenhäuser, Lochziegel und diverse Holzarten.</a:t>
            </a:r>
          </a:p>
          <a:p>
            <a:pPr algn="l">
              <a:lnSpc>
                <a:spcPct val="110000"/>
              </a:lnSpc>
            </a:pPr>
            <a:endParaRPr lang="de-DE" sz="1400" dirty="0" smtClean="0">
              <a:solidFill>
                <a:schemeClr val="tx1"/>
              </a:solidFill>
            </a:endParaRPr>
          </a:p>
          <a:p>
            <a:pPr algn="l"/>
            <a:r>
              <a:rPr lang="de-DE" sz="1400" i="1" dirty="0" smtClean="0">
                <a:solidFill>
                  <a:srgbClr val="009999"/>
                </a:solidFill>
              </a:rPr>
              <a:t>Kompetenzerwartungen</a:t>
            </a:r>
          </a:p>
          <a:p>
            <a:pPr algn="l"/>
            <a:endParaRPr lang="de-DE" sz="600" dirty="0" smtClean="0">
              <a:solidFill>
                <a:schemeClr val="tx1">
                  <a:lumMod val="65000"/>
                  <a:lumOff val="35000"/>
                </a:schemeClr>
              </a:solidFill>
            </a:endParaRPr>
          </a:p>
          <a:p>
            <a:pPr algn="l">
              <a:lnSpc>
                <a:spcPct val="110000"/>
              </a:lnSpc>
            </a:pPr>
            <a:r>
              <a:rPr lang="de-DE" sz="1200" dirty="0" smtClean="0">
                <a:solidFill>
                  <a:schemeClr val="tx1">
                    <a:lumMod val="65000"/>
                    <a:lumOff val="35000"/>
                  </a:schemeClr>
                </a:solidFill>
              </a:rPr>
              <a:t>Die Schülerinnen und Schüler</a:t>
            </a:r>
          </a:p>
          <a:p>
            <a:pPr marL="171450" indent="-171450" algn="l">
              <a:lnSpc>
                <a:spcPct val="110000"/>
              </a:lnSpc>
              <a:buFont typeface="Wingdings" pitchFamily="2" charset="2"/>
              <a:buChar char="§"/>
            </a:pPr>
            <a:r>
              <a:rPr lang="de-DE" sz="1200" dirty="0" smtClean="0">
                <a:solidFill>
                  <a:schemeClr val="tx1">
                    <a:lumMod val="65000"/>
                    <a:lumOff val="35000"/>
                  </a:schemeClr>
                </a:solidFill>
              </a:rPr>
              <a:t>setzen sich mit den Lebens- und Brutgewohnheiten unterschiedlicher Insektenarten auseinander.</a:t>
            </a:r>
          </a:p>
          <a:p>
            <a:pPr marL="171450" indent="-171450" algn="l">
              <a:lnSpc>
                <a:spcPct val="110000"/>
              </a:lnSpc>
              <a:buFont typeface="Wingdings" pitchFamily="2" charset="2"/>
              <a:buChar char="§"/>
            </a:pPr>
            <a:r>
              <a:rPr lang="de-DE" sz="1200" dirty="0" smtClean="0">
                <a:solidFill>
                  <a:schemeClr val="tx1">
                    <a:lumMod val="65000"/>
                    <a:lumOff val="35000"/>
                  </a:schemeClr>
                </a:solidFill>
              </a:rPr>
              <a:t>recherchieren und bestimmen geeignete Materialien, Größenverhältnisse und Aufstellorte.</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erlernen den kollegialen Umgang durch Austausch und Recherche von Informationen. </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erstellen Freihandzeichnungen, lesen einfache technische Zeichnungen und wenden dabei die Bemaßungsregeln an.</a:t>
            </a:r>
          </a:p>
          <a:p>
            <a:pPr marL="171450" indent="-171450" algn="l">
              <a:lnSpc>
                <a:spcPct val="110000"/>
              </a:lnSpc>
              <a:buFont typeface="Wingdings" pitchFamily="2" charset="2"/>
              <a:buChar char="§"/>
            </a:pPr>
            <a:r>
              <a:rPr lang="de-DE" sz="1200" dirty="0" smtClean="0">
                <a:solidFill>
                  <a:schemeClr val="tx1">
                    <a:lumMod val="65000"/>
                    <a:lumOff val="35000"/>
                  </a:schemeClr>
                </a:solidFill>
              </a:rPr>
              <a:t>präsentieren ihre Entwürfe den Mitschülerinnen und Mitschülern; erhalten und geben konstruktives Feedback.</a:t>
            </a:r>
          </a:p>
          <a:p>
            <a:pPr marL="171450" indent="-171450" algn="l">
              <a:lnSpc>
                <a:spcPct val="110000"/>
              </a:lnSpc>
              <a:buFont typeface="Wingdings" pitchFamily="2" charset="2"/>
              <a:buChar char="§"/>
            </a:pPr>
            <a:r>
              <a:rPr lang="de-DE" sz="1200" dirty="0">
                <a:solidFill>
                  <a:schemeClr val="tx1">
                    <a:lumMod val="65000"/>
                    <a:lumOff val="35000"/>
                  </a:schemeClr>
                </a:solidFill>
              </a:rPr>
              <a:t>arbeiten mit Hand- </a:t>
            </a:r>
            <a:r>
              <a:rPr lang="de-DE" sz="1200" dirty="0" smtClean="0">
                <a:solidFill>
                  <a:schemeClr val="tx1">
                    <a:lumMod val="65000"/>
                    <a:lumOff val="35000"/>
                  </a:schemeClr>
                </a:solidFill>
              </a:rPr>
              <a:t>und Kleinmaschinen unter </a:t>
            </a:r>
            <a:r>
              <a:rPr lang="de-DE" sz="1200" dirty="0">
                <a:solidFill>
                  <a:schemeClr val="tx1">
                    <a:lumMod val="65000"/>
                    <a:lumOff val="35000"/>
                  </a:schemeClr>
                </a:solidFill>
              </a:rPr>
              <a:t>Beachtung der </a:t>
            </a:r>
            <a:r>
              <a:rPr lang="de-DE" sz="1200" dirty="0" smtClean="0">
                <a:solidFill>
                  <a:schemeClr val="tx1">
                    <a:lumMod val="65000"/>
                    <a:lumOff val="35000"/>
                  </a:schemeClr>
                </a:solidFill>
              </a:rPr>
              <a:t>Sicherheitsvorschriften.</a:t>
            </a:r>
          </a:p>
          <a:p>
            <a:pPr marL="171450" indent="-171450" algn="l">
              <a:lnSpc>
                <a:spcPct val="110000"/>
              </a:lnSpc>
              <a:buFont typeface="Wingdings" pitchFamily="2" charset="2"/>
              <a:buChar char="§"/>
            </a:pPr>
            <a:r>
              <a:rPr lang="de-DE" sz="1200" dirty="0" smtClean="0">
                <a:solidFill>
                  <a:schemeClr val="tx1">
                    <a:lumMod val="65000"/>
                    <a:lumOff val="35000"/>
                  </a:schemeClr>
                </a:solidFill>
              </a:rPr>
              <a:t>fertigen die Bauteile mittels Sägen, Hobeln, Feilen, Bohren, Nageln und Schrauben an</a:t>
            </a:r>
            <a:r>
              <a:rPr lang="de-DE" sz="1200" dirty="0">
                <a:solidFill>
                  <a:schemeClr val="tx1">
                    <a:lumMod val="65000"/>
                    <a:lumOff val="35000"/>
                  </a:schemeClr>
                </a:solidFill>
              </a:rPr>
              <a:t>. </a:t>
            </a:r>
            <a:endParaRPr lang="de-DE" sz="1200" dirty="0" smtClean="0">
              <a:solidFill>
                <a:schemeClr val="tx1">
                  <a:lumMod val="65000"/>
                  <a:lumOff val="35000"/>
                </a:schemeClr>
              </a:solidFill>
            </a:endParaRPr>
          </a:p>
          <a:p>
            <a:pPr marL="171450" indent="-171450" algn="l">
              <a:lnSpc>
                <a:spcPct val="110000"/>
              </a:lnSpc>
              <a:buFont typeface="Wingdings" pitchFamily="2" charset="2"/>
              <a:buChar char="§"/>
            </a:pPr>
            <a:r>
              <a:rPr lang="de-DE" sz="1200" dirty="0" smtClean="0">
                <a:solidFill>
                  <a:schemeClr val="tx1">
                    <a:lumMod val="65000"/>
                    <a:lumOff val="35000"/>
                  </a:schemeClr>
                </a:solidFill>
              </a:rPr>
              <a:t>montieren die unterschiedlichen Bauteile und Materialien.</a:t>
            </a:r>
          </a:p>
          <a:p>
            <a:pPr marL="171450" indent="-171450" algn="l">
              <a:lnSpc>
                <a:spcPct val="110000"/>
              </a:lnSpc>
              <a:buFont typeface="Wingdings" pitchFamily="2" charset="2"/>
              <a:buChar char="§"/>
            </a:pPr>
            <a:r>
              <a:rPr lang="de-DE" sz="1200" dirty="0">
                <a:solidFill>
                  <a:schemeClr val="tx1">
                    <a:lumMod val="65000"/>
                    <a:lumOff val="35000"/>
                  </a:schemeClr>
                </a:solidFill>
              </a:rPr>
              <a:t>bearbeiten die </a:t>
            </a:r>
            <a:r>
              <a:rPr lang="de-DE" sz="1200" dirty="0" smtClean="0">
                <a:solidFill>
                  <a:schemeClr val="tx1">
                    <a:lumMod val="65000"/>
                    <a:lumOff val="35000"/>
                  </a:schemeClr>
                </a:solidFill>
              </a:rPr>
              <a:t>Außenflächen </a:t>
            </a:r>
            <a:r>
              <a:rPr lang="de-DE" sz="1200" dirty="0">
                <a:solidFill>
                  <a:schemeClr val="tx1">
                    <a:lumMod val="65000"/>
                    <a:lumOff val="35000"/>
                  </a:schemeClr>
                </a:solidFill>
              </a:rPr>
              <a:t>der Bauteile (schleifen</a:t>
            </a:r>
            <a:r>
              <a:rPr lang="de-DE" sz="1200" dirty="0" smtClean="0">
                <a:solidFill>
                  <a:schemeClr val="tx1">
                    <a:lumMod val="65000"/>
                    <a:lumOff val="35000"/>
                  </a:schemeClr>
                </a:solidFill>
              </a:rPr>
              <a:t>).</a:t>
            </a:r>
          </a:p>
          <a:p>
            <a:pPr algn="l">
              <a:lnSpc>
                <a:spcPct val="110000"/>
              </a:lnSpc>
            </a:pPr>
            <a:endParaRPr lang="de-DE" sz="1200" dirty="0" smtClean="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marL="171450" indent="-171450" algn="l">
              <a:lnSpc>
                <a:spcPct val="110000"/>
              </a:lnSpc>
              <a:buFont typeface="Wingdings" pitchFamily="2" charset="2"/>
              <a:buChar char="§"/>
            </a:pPr>
            <a:endParaRPr lang="de-DE" sz="12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a:xfrm>
            <a:off x="251520" y="332656"/>
            <a:ext cx="7920000" cy="692696"/>
          </a:xfrm>
        </p:spPr>
        <p:txBody>
          <a:bodyPr/>
          <a:lstStyle/>
          <a:p>
            <a:r>
              <a:rPr lang="de-DE" dirty="0" smtClean="0"/>
              <a:t>Insektenhotel </a:t>
            </a:r>
            <a:r>
              <a:rPr lang="de-DE" sz="2000" dirty="0"/>
              <a:t>– </a:t>
            </a:r>
            <a:r>
              <a:rPr lang="de-DE" sz="2000" dirty="0" smtClean="0"/>
              <a:t>künstlich </a:t>
            </a:r>
            <a:r>
              <a:rPr lang="de-DE" sz="2000" dirty="0"/>
              <a:t>geschaffene Nist- und Überwinterungshilfe für Insekten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210" y="332657"/>
            <a:ext cx="132451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7092280" y="1547501"/>
            <a:ext cx="251102"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73657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79336" y="1232954"/>
            <a:ext cx="8424936" cy="507636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Einfache Produkte aus Holz </a:t>
            </a:r>
            <a:r>
              <a:rPr lang="de-DE" sz="1200" dirty="0">
                <a:solidFill>
                  <a:schemeClr val="tx1">
                    <a:lumMod val="65000"/>
                    <a:lumOff val="35000"/>
                  </a:schemeClr>
                </a:solidFill>
              </a:rPr>
              <a:t>herstellen – </a:t>
            </a:r>
            <a:r>
              <a:rPr lang="de-DE" sz="1200" dirty="0" smtClean="0">
                <a:solidFill>
                  <a:schemeClr val="bg1">
                    <a:lumMod val="50000"/>
                  </a:schemeClr>
                </a:solidFill>
              </a:rPr>
              <a:t>Grundlagen </a:t>
            </a:r>
            <a:r>
              <a:rPr lang="de-DE" sz="1200" dirty="0" smtClean="0">
                <a:solidFill>
                  <a:schemeClr val="tx1">
                    <a:lumMod val="65000"/>
                    <a:lumOff val="35000"/>
                  </a:schemeClr>
                </a:solidFill>
              </a:rPr>
              <a:t>Holztechnik</a:t>
            </a:r>
          </a:p>
          <a:p>
            <a:pPr algn="l"/>
            <a:r>
              <a:rPr lang="de-DE" sz="1200" dirty="0" smtClean="0">
                <a:solidFill>
                  <a:schemeClr val="tx1">
                    <a:lumMod val="65000"/>
                    <a:lumOff val="35000"/>
                  </a:schemeClr>
                </a:solidFill>
              </a:rPr>
              <a:t>	</a:t>
            </a:r>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lnSpc>
                <a:spcPct val="110000"/>
              </a:lnSpc>
            </a:pPr>
            <a:r>
              <a:rPr lang="de-DE" sz="1200" dirty="0" smtClean="0">
                <a:solidFill>
                  <a:schemeClr val="tx1">
                    <a:lumMod val="65000"/>
                    <a:lumOff val="35000"/>
                  </a:schemeClr>
                </a:solidFill>
              </a:rPr>
              <a:t>Der Drehhocker ist ein platzsparendes Möbelstück, welches leicht zu transportieren und in jedem Raum bzw. Bereich gut genutzt werden kann. Die Konstruktion ist bei diesem Model festgelegt. Jedoch können, beispielsweise mit einem persönlich gestalteten Griffloch oder mit </a:t>
            </a:r>
            <a:r>
              <a:rPr lang="de-DE" sz="1200" dirty="0">
                <a:solidFill>
                  <a:schemeClr val="tx1">
                    <a:lumMod val="65000"/>
                    <a:lumOff val="35000"/>
                  </a:schemeClr>
                </a:solidFill>
              </a:rPr>
              <a:t>B</a:t>
            </a:r>
            <a:r>
              <a:rPr lang="de-DE" sz="1200" dirty="0" smtClean="0">
                <a:solidFill>
                  <a:schemeClr val="tx1">
                    <a:lumMod val="65000"/>
                    <a:lumOff val="35000"/>
                  </a:schemeClr>
                </a:solidFill>
              </a:rPr>
              <a:t>etonungen in der Farbgestaltung, individuelle Akzente gesetzt werden. Die Herausforderung bei diesem Werkstück besteht in der präzisen Anfertigung der Bauteile, da diese beweglich und aufeinander abgestimmt sind. Die Beine des Drehhockers klappen scherenartig zusammen.</a:t>
            </a:r>
          </a:p>
          <a:p>
            <a:pPr algn="l">
              <a:lnSpc>
                <a:spcPct val="110000"/>
              </a:lnSpc>
            </a:pPr>
            <a:endParaRPr lang="de-DE" sz="1400" dirty="0" smtClean="0">
              <a:solidFill>
                <a:schemeClr val="tx1">
                  <a:lumMod val="65000"/>
                  <a:lumOff val="35000"/>
                </a:schemeClr>
              </a:solidFill>
            </a:endParaRPr>
          </a:p>
          <a:p>
            <a:pPr algn="l"/>
            <a:r>
              <a:rPr lang="de-DE" sz="1400" i="1" dirty="0" smtClean="0">
                <a:solidFill>
                  <a:srgbClr val="009999"/>
                </a:solidFill>
              </a:rPr>
              <a:t>Kompetenzerwartungen</a:t>
            </a:r>
          </a:p>
          <a:p>
            <a:pPr algn="l"/>
            <a:endParaRPr lang="de-DE" sz="600" dirty="0" smtClean="0">
              <a:solidFill>
                <a:schemeClr val="tx1">
                  <a:lumMod val="65000"/>
                  <a:lumOff val="35000"/>
                </a:schemeClr>
              </a:solidFill>
            </a:endParaRPr>
          </a:p>
          <a:p>
            <a:pPr algn="l">
              <a:lnSpc>
                <a:spcPct val="110000"/>
              </a:lnSpc>
            </a:pPr>
            <a:r>
              <a:rPr lang="de-DE" sz="1200" dirty="0" smtClean="0">
                <a:solidFill>
                  <a:schemeClr val="tx1">
                    <a:lumMod val="65000"/>
                    <a:lumOff val="35000"/>
                  </a:schemeClr>
                </a:solidFill>
              </a:rPr>
              <a:t>Die Schülerinnen und Schüler</a:t>
            </a:r>
          </a:p>
          <a:p>
            <a:pPr marL="171450" indent="-171450" algn="l">
              <a:lnSpc>
                <a:spcPct val="110000"/>
              </a:lnSpc>
              <a:buFont typeface="Wingdings" pitchFamily="2" charset="2"/>
              <a:buChar char="§"/>
            </a:pPr>
            <a:r>
              <a:rPr lang="de-DE" sz="1200" dirty="0" smtClean="0">
                <a:solidFill>
                  <a:schemeClr val="tx1">
                    <a:lumMod val="65000"/>
                    <a:lumOff val="35000"/>
                  </a:schemeClr>
                </a:solidFill>
              </a:rPr>
              <a:t>setzen sich mit der Ergonomie auseinander und recherchieren unterschiedliche Sitz- und Arbeitshöhen.</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erlernen den kollegialen Umgang durch Austausch und Recherche von Informationen. </a:t>
            </a:r>
          </a:p>
          <a:p>
            <a:pPr marL="171450" indent="-171450" algn="l">
              <a:lnSpc>
                <a:spcPct val="110000"/>
              </a:lnSpc>
              <a:buFont typeface="Wingdings" pitchFamily="2" charset="2"/>
              <a:buChar char="§"/>
            </a:pPr>
            <a:r>
              <a:rPr lang="de-DE" sz="1200" dirty="0" smtClean="0">
                <a:solidFill>
                  <a:schemeClr val="tx1">
                    <a:lumMod val="65000"/>
                    <a:lumOff val="35000"/>
                  </a:schemeClr>
                </a:solidFill>
              </a:rPr>
              <a:t>erstellen Freihandzeichnungen und gestalten das Griffloch sowie die Farbkomposition individuell.</a:t>
            </a:r>
          </a:p>
          <a:p>
            <a:pPr marL="171450" indent="-171450" algn="l">
              <a:lnSpc>
                <a:spcPct val="110000"/>
              </a:lnSpc>
              <a:buFont typeface="Wingdings" pitchFamily="2" charset="2"/>
              <a:buChar char="§"/>
            </a:pPr>
            <a:r>
              <a:rPr lang="de-DE" sz="1200" dirty="0" smtClean="0">
                <a:solidFill>
                  <a:schemeClr val="tx1">
                    <a:lumMod val="65000"/>
                    <a:lumOff val="35000"/>
                  </a:schemeClr>
                </a:solidFill>
              </a:rPr>
              <a:t>lesen einfache technische Zeichnungen und wenden dabei die Bemaßungsregeln an.</a:t>
            </a:r>
          </a:p>
          <a:p>
            <a:pPr marL="171450" indent="-171450" algn="l">
              <a:lnSpc>
                <a:spcPct val="110000"/>
              </a:lnSpc>
              <a:buFont typeface="Wingdings" pitchFamily="2" charset="2"/>
              <a:buChar char="§"/>
            </a:pPr>
            <a:r>
              <a:rPr lang="de-DE" sz="1200" dirty="0" smtClean="0">
                <a:solidFill>
                  <a:schemeClr val="tx1">
                    <a:lumMod val="65000"/>
                    <a:lumOff val="35000"/>
                  </a:schemeClr>
                </a:solidFill>
              </a:rPr>
              <a:t>präsentieren ihr Modell den Mitschülerinnen und Mitschülern; erhalten und geben konstruktives </a:t>
            </a:r>
            <a:r>
              <a:rPr lang="de-DE" sz="1200" dirty="0">
                <a:solidFill>
                  <a:schemeClr val="tx1">
                    <a:lumMod val="65000"/>
                    <a:lumOff val="35000"/>
                  </a:schemeClr>
                </a:solidFill>
              </a:rPr>
              <a:t>F</a:t>
            </a:r>
            <a:r>
              <a:rPr lang="de-DE" sz="1200" dirty="0" smtClean="0">
                <a:solidFill>
                  <a:schemeClr val="tx1">
                    <a:lumMod val="65000"/>
                    <a:lumOff val="35000"/>
                  </a:schemeClr>
                </a:solidFill>
              </a:rPr>
              <a:t>eedback.</a:t>
            </a:r>
          </a:p>
          <a:p>
            <a:pPr marL="171450" indent="-171450" algn="l">
              <a:lnSpc>
                <a:spcPct val="110000"/>
              </a:lnSpc>
              <a:buFont typeface="Wingdings" pitchFamily="2" charset="2"/>
              <a:buChar char="§"/>
            </a:pPr>
            <a:r>
              <a:rPr lang="de-DE" sz="1200" dirty="0" smtClean="0">
                <a:solidFill>
                  <a:schemeClr val="tx1">
                    <a:lumMod val="65000"/>
                    <a:lumOff val="35000"/>
                  </a:schemeClr>
                </a:solidFill>
              </a:rPr>
              <a:t>wenden </a:t>
            </a:r>
            <a:r>
              <a:rPr lang="de-DE" sz="1200" dirty="0">
                <a:solidFill>
                  <a:schemeClr val="tx1">
                    <a:lumMod val="65000"/>
                    <a:lumOff val="35000"/>
                  </a:schemeClr>
                </a:solidFill>
              </a:rPr>
              <a:t>Werkzeuge zum Anreißen fachgerecht an und übertragen Maße genau</a:t>
            </a:r>
            <a:r>
              <a:rPr lang="de-DE" sz="1200" dirty="0" smtClean="0">
                <a:solidFill>
                  <a:schemeClr val="tx1">
                    <a:lumMod val="65000"/>
                    <a:lumOff val="35000"/>
                  </a:schemeClr>
                </a:solidFill>
              </a:rPr>
              <a:t>.</a:t>
            </a:r>
          </a:p>
          <a:p>
            <a:pPr marL="171450" indent="-171450" algn="l">
              <a:lnSpc>
                <a:spcPct val="110000"/>
              </a:lnSpc>
              <a:buFont typeface="Wingdings" pitchFamily="2" charset="2"/>
              <a:buChar char="§"/>
            </a:pPr>
            <a:r>
              <a:rPr lang="de-DE" sz="1200" dirty="0">
                <a:solidFill>
                  <a:schemeClr val="tx1">
                    <a:lumMod val="65000"/>
                    <a:lumOff val="35000"/>
                  </a:schemeClr>
                </a:solidFill>
              </a:rPr>
              <a:t>e</a:t>
            </a:r>
            <a:r>
              <a:rPr lang="de-DE" sz="1200" dirty="0" smtClean="0">
                <a:solidFill>
                  <a:schemeClr val="tx1">
                    <a:lumMod val="65000"/>
                    <a:lumOff val="35000"/>
                  </a:schemeClr>
                </a:solidFill>
              </a:rPr>
              <a:t>rlernen die Dübel-Verbindung und den Einbau von Scharnieren. </a:t>
            </a:r>
          </a:p>
          <a:p>
            <a:pPr marL="171450" indent="-171450" algn="l">
              <a:lnSpc>
                <a:spcPct val="110000"/>
              </a:lnSpc>
              <a:buFont typeface="Wingdings" pitchFamily="2" charset="2"/>
              <a:buChar char="§"/>
            </a:pPr>
            <a:r>
              <a:rPr lang="de-DE" sz="1200" dirty="0">
                <a:solidFill>
                  <a:schemeClr val="tx1">
                    <a:lumMod val="65000"/>
                    <a:lumOff val="35000"/>
                  </a:schemeClr>
                </a:solidFill>
              </a:rPr>
              <a:t>arbeiten mit Hand- und Kleinmaschinen unter Beachtung der Sicherheitsvorschriften.</a:t>
            </a:r>
          </a:p>
          <a:p>
            <a:pPr marL="171450" indent="-171450" algn="l">
              <a:lnSpc>
                <a:spcPct val="110000"/>
              </a:lnSpc>
              <a:buFont typeface="Wingdings" pitchFamily="2" charset="2"/>
              <a:buChar char="§"/>
            </a:pPr>
            <a:r>
              <a:rPr lang="de-DE" sz="1200" dirty="0" smtClean="0">
                <a:solidFill>
                  <a:schemeClr val="tx1">
                    <a:lumMod val="65000"/>
                    <a:lumOff val="35000"/>
                  </a:schemeClr>
                </a:solidFill>
              </a:rPr>
              <a:t>fertigen die Bauteile mittels Sägen, Hobeln, Feilen, Bohren und Schrauben an.</a:t>
            </a:r>
          </a:p>
          <a:p>
            <a:pPr marL="171450" indent="-171450" algn="l">
              <a:lnSpc>
                <a:spcPct val="110000"/>
              </a:lnSpc>
              <a:buFont typeface="Wingdings" pitchFamily="2" charset="2"/>
              <a:buChar char="§"/>
            </a:pPr>
            <a:r>
              <a:rPr lang="de-DE" sz="1200" dirty="0" smtClean="0">
                <a:solidFill>
                  <a:schemeClr val="tx1">
                    <a:lumMod val="65000"/>
                    <a:lumOff val="35000"/>
                  </a:schemeClr>
                </a:solidFill>
              </a:rPr>
              <a:t>verleimen und montieren feste und bewegliche Bauteile.</a:t>
            </a:r>
          </a:p>
          <a:p>
            <a:pPr marL="171450" indent="-171450" algn="l">
              <a:lnSpc>
                <a:spcPct val="110000"/>
              </a:lnSpc>
              <a:buFont typeface="Wingdings" pitchFamily="2" charset="2"/>
              <a:buChar char="§"/>
            </a:pPr>
            <a:r>
              <a:rPr lang="de-DE" sz="1200" dirty="0" smtClean="0">
                <a:solidFill>
                  <a:schemeClr val="tx1">
                    <a:lumMod val="65000"/>
                    <a:lumOff val="35000"/>
                  </a:schemeClr>
                </a:solidFill>
              </a:rPr>
              <a:t>bearbeiten </a:t>
            </a:r>
            <a:r>
              <a:rPr lang="de-DE" sz="1200" dirty="0">
                <a:solidFill>
                  <a:schemeClr val="tx1">
                    <a:lumMod val="65000"/>
                    <a:lumOff val="35000"/>
                  </a:schemeClr>
                </a:solidFill>
              </a:rPr>
              <a:t>die Oberflächen </a:t>
            </a:r>
            <a:r>
              <a:rPr lang="de-DE" sz="1200" dirty="0" smtClean="0">
                <a:solidFill>
                  <a:schemeClr val="tx1">
                    <a:lumMod val="65000"/>
                    <a:lumOff val="35000"/>
                  </a:schemeClr>
                </a:solidFill>
              </a:rPr>
              <a:t>der Bauteile (schleifen, ölen).</a:t>
            </a:r>
          </a:p>
          <a:p>
            <a:pPr marL="171450" indent="-171450" algn="l">
              <a:lnSpc>
                <a:spcPct val="110000"/>
              </a:lnSpc>
              <a:buFont typeface="Wingdings" pitchFamily="2" charset="2"/>
              <a:buChar char="§"/>
            </a:pPr>
            <a:endParaRPr lang="de-DE" sz="1200" dirty="0" smtClean="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algn="l">
              <a:lnSpc>
                <a:spcPct val="110000"/>
              </a:lnSpc>
            </a:pPr>
            <a:endParaRPr lang="de-DE" sz="1200" dirty="0" smtClean="0">
              <a:solidFill>
                <a:schemeClr val="tx1">
                  <a:lumMod val="65000"/>
                  <a:lumOff val="35000"/>
                </a:schemeClr>
              </a:solidFill>
            </a:endParaRPr>
          </a:p>
          <a:p>
            <a:pPr marL="171450" indent="-171450" algn="l">
              <a:lnSpc>
                <a:spcPct val="110000"/>
              </a:lnSpc>
              <a:buFont typeface="Wingdings" pitchFamily="2" charset="2"/>
              <a:buChar char="§"/>
            </a:pPr>
            <a:endParaRPr lang="de-DE" sz="12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
        <p:nvSpPr>
          <p:cNvPr id="3" name="Titel 2"/>
          <p:cNvSpPr>
            <a:spLocks noGrp="1"/>
          </p:cNvSpPr>
          <p:nvPr>
            <p:ph type="ctrTitle"/>
          </p:nvPr>
        </p:nvSpPr>
        <p:spPr>
          <a:xfrm>
            <a:off x="251520" y="332656"/>
            <a:ext cx="7920000" cy="692696"/>
          </a:xfrm>
        </p:spPr>
        <p:txBody>
          <a:bodyPr/>
          <a:lstStyle/>
          <a:p>
            <a:r>
              <a:rPr lang="de-DE" dirty="0" smtClean="0"/>
              <a:t>Drehhocker </a:t>
            </a:r>
            <a:r>
              <a:rPr lang="de-DE" sz="2000" dirty="0" smtClean="0"/>
              <a:t>– ein platzsparendes Möbelstück</a:t>
            </a:r>
            <a:endParaRPr lang="de-DE"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583" y="260648"/>
            <a:ext cx="115252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85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Nähen für den guten Zweck</a:t>
            </a:r>
            <a:endParaRPr lang="de-DE" dirty="0"/>
          </a:p>
        </p:txBody>
      </p:sp>
      <p:sp>
        <p:nvSpPr>
          <p:cNvPr id="4" name="Untertitel 2"/>
          <p:cNvSpPr txBox="1">
            <a:spLocks/>
          </p:cNvSpPr>
          <p:nvPr/>
        </p:nvSpPr>
        <p:spPr>
          <a:xfrm>
            <a:off x="467544" y="1556792"/>
            <a:ext cx="8424936"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e-DE" sz="1400" i="1" dirty="0" smtClean="0">
                <a:solidFill>
                  <a:srgbClr val="009999"/>
                </a:solidFill>
              </a:rPr>
              <a:t>Fachbereich	</a:t>
            </a:r>
            <a:r>
              <a:rPr lang="de-DE" sz="1200" dirty="0" smtClean="0">
                <a:solidFill>
                  <a:schemeClr val="tx1">
                    <a:lumMod val="65000"/>
                    <a:lumOff val="35000"/>
                  </a:schemeClr>
                </a:solidFill>
              </a:rPr>
              <a:t>Ernährung und Versorgung: Grundlegende Nähtechniken anwenden</a:t>
            </a:r>
          </a:p>
          <a:p>
            <a:pPr algn="l"/>
            <a:endParaRPr lang="de-DE" sz="1400" i="1" dirty="0" smtClean="0">
              <a:solidFill>
                <a:srgbClr val="009999"/>
              </a:solidFill>
            </a:endParaRPr>
          </a:p>
          <a:p>
            <a:pPr algn="l"/>
            <a:r>
              <a:rPr lang="de-DE" sz="1400" i="1" dirty="0" smtClean="0">
                <a:solidFill>
                  <a:srgbClr val="009999"/>
                </a:solidFill>
              </a:rPr>
              <a:t>Beschreibung</a:t>
            </a:r>
          </a:p>
          <a:p>
            <a:pPr algn="l"/>
            <a:endParaRPr lang="de-DE" sz="600" dirty="0" smtClean="0">
              <a:solidFill>
                <a:schemeClr val="tx1">
                  <a:lumMod val="65000"/>
                  <a:lumOff val="35000"/>
                </a:schemeClr>
              </a:solidFill>
            </a:endParaRPr>
          </a:p>
          <a:p>
            <a:pPr algn="l"/>
            <a:r>
              <a:rPr lang="de-DE" sz="1200" dirty="0" smtClean="0">
                <a:solidFill>
                  <a:schemeClr val="tx1">
                    <a:lumMod val="65000"/>
                    <a:lumOff val="35000"/>
                  </a:schemeClr>
                </a:solidFill>
              </a:rPr>
              <a:t>Die Schülerinnen und Schüler nähen Mund-Nasen-Masken für eine Einrichtung vor Ort.</a:t>
            </a:r>
          </a:p>
          <a:p>
            <a:pPr algn="l"/>
            <a:endParaRPr lang="de-DE" sz="1400" dirty="0">
              <a:solidFill>
                <a:schemeClr val="tx1">
                  <a:lumMod val="65000"/>
                  <a:lumOff val="35000"/>
                </a:schemeClr>
              </a:solidFill>
            </a:endParaRPr>
          </a:p>
          <a:p>
            <a:pPr algn="l"/>
            <a:r>
              <a:rPr lang="de-DE" sz="1400" i="1" dirty="0">
                <a:solidFill>
                  <a:srgbClr val="009999"/>
                </a:solidFill>
              </a:rPr>
              <a:t>Kompetenzerwartungen</a:t>
            </a:r>
          </a:p>
          <a:p>
            <a:pPr algn="l"/>
            <a:endParaRPr lang="de-DE" sz="600" dirty="0">
              <a:solidFill>
                <a:schemeClr val="tx1">
                  <a:lumMod val="65000"/>
                  <a:lumOff val="35000"/>
                </a:schemeClr>
              </a:solidFill>
            </a:endParaRPr>
          </a:p>
          <a:p>
            <a:pPr algn="l">
              <a:lnSpc>
                <a:spcPct val="110000"/>
              </a:lnSpc>
            </a:pPr>
            <a:r>
              <a:rPr lang="de-DE" sz="1200" dirty="0">
                <a:solidFill>
                  <a:schemeClr val="tx1">
                    <a:lumMod val="65000"/>
                    <a:lumOff val="35000"/>
                  </a:schemeClr>
                </a:solidFill>
              </a:rPr>
              <a:t>Die Schülerinnen und Schüler</a:t>
            </a:r>
          </a:p>
          <a:p>
            <a:pPr marL="174625" lvl="0" indent="-174625" algn="l">
              <a:lnSpc>
                <a:spcPct val="110000"/>
              </a:lnSpc>
              <a:buFont typeface="Wingdings" pitchFamily="2" charset="2"/>
              <a:buChar char="§"/>
            </a:pPr>
            <a:r>
              <a:rPr lang="de-DE" sz="1200" dirty="0" smtClean="0">
                <a:solidFill>
                  <a:schemeClr val="tx1">
                    <a:lumMod val="65000"/>
                    <a:lumOff val="35000"/>
                  </a:schemeClr>
                </a:solidFill>
              </a:rPr>
              <a:t>wählen geeignete Stoffe und Nähmaterialien aus.</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erlernen einfache Nähtechniken und wenden diese an. </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a:solidFill>
                  <a:schemeClr val="tx1">
                    <a:lumMod val="65000"/>
                    <a:lumOff val="35000"/>
                  </a:schemeClr>
                </a:solidFill>
              </a:rPr>
              <a:t>bereiten </a:t>
            </a:r>
            <a:r>
              <a:rPr lang="de-DE" sz="1200" dirty="0" smtClean="0">
                <a:solidFill>
                  <a:schemeClr val="tx1">
                    <a:lumMod val="65000"/>
                    <a:lumOff val="35000"/>
                  </a:schemeClr>
                </a:solidFill>
              </a:rPr>
              <a:t>die Stoffe entsprechend vor und schneiden diese zu.</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stecken die Maskenteile zusammen.</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smtClean="0">
                <a:solidFill>
                  <a:schemeClr val="tx1">
                    <a:lumMod val="65000"/>
                    <a:lumOff val="35000"/>
                  </a:schemeClr>
                </a:solidFill>
              </a:rPr>
              <a:t>richten ihren Arbeitsplatz fachgerecht ein und beachten Maßnahmen zur Unfallverhütung. </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a:solidFill>
                  <a:schemeClr val="tx1">
                    <a:lumMod val="65000"/>
                    <a:lumOff val="35000"/>
                  </a:schemeClr>
                </a:solidFill>
              </a:rPr>
              <a:t>übergeben </a:t>
            </a:r>
            <a:r>
              <a:rPr lang="de-DE" sz="1200" dirty="0" smtClean="0">
                <a:solidFill>
                  <a:schemeClr val="tx1">
                    <a:lumMod val="65000"/>
                    <a:lumOff val="35000"/>
                  </a:schemeClr>
                </a:solidFill>
              </a:rPr>
              <a:t>die Mund-Nasen-Masken an eine geeignete Einrichtung vor Ort.</a:t>
            </a:r>
            <a:endParaRPr lang="de-DE" sz="1200" dirty="0">
              <a:solidFill>
                <a:schemeClr val="tx1">
                  <a:lumMod val="65000"/>
                  <a:lumOff val="35000"/>
                </a:schemeClr>
              </a:solidFill>
            </a:endParaRPr>
          </a:p>
          <a:p>
            <a:pPr marL="174625" lvl="0" indent="-174625" algn="l">
              <a:lnSpc>
                <a:spcPct val="110000"/>
              </a:lnSpc>
              <a:buFont typeface="Wingdings" pitchFamily="2" charset="2"/>
              <a:buChar char="§"/>
            </a:pPr>
            <a:r>
              <a:rPr lang="de-DE" sz="1200" dirty="0">
                <a:solidFill>
                  <a:schemeClr val="tx1">
                    <a:lumMod val="65000"/>
                    <a:lumOff val="35000"/>
                  </a:schemeClr>
                </a:solidFill>
              </a:rPr>
              <a:t>verfassen einen Bericht </a:t>
            </a:r>
            <a:r>
              <a:rPr lang="de-DE" sz="1200" dirty="0" smtClean="0">
                <a:solidFill>
                  <a:schemeClr val="tx1">
                    <a:lumMod val="65000"/>
                    <a:lumOff val="35000"/>
                  </a:schemeClr>
                </a:solidFill>
              </a:rPr>
              <a:t>für die Schülerzeitung.</a:t>
            </a:r>
            <a:endParaRPr lang="de-DE" sz="1200" dirty="0">
              <a:solidFill>
                <a:schemeClr val="tx1">
                  <a:lumMod val="65000"/>
                  <a:lumOff val="35000"/>
                </a:schemeClr>
              </a:solidFill>
            </a:endParaRPr>
          </a:p>
          <a:p>
            <a:pPr algn="l"/>
            <a:endParaRPr lang="de-DE" sz="1200" dirty="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smtClean="0">
              <a:solidFill>
                <a:schemeClr val="tx1">
                  <a:lumMod val="65000"/>
                  <a:lumOff val="35000"/>
                </a:schemeClr>
              </a:solidFill>
            </a:endParaRPr>
          </a:p>
          <a:p>
            <a:pPr marL="0" indent="0" algn="l">
              <a:buFontTx/>
              <a:buNone/>
            </a:pPr>
            <a:endParaRPr lang="de-DE" sz="1400" dirty="0">
              <a:solidFill>
                <a:schemeClr val="tx1">
                  <a:lumMod val="65000"/>
                  <a:lumOff val="35000"/>
                </a:schemeClr>
              </a:solidFill>
            </a:endParaRPr>
          </a:p>
        </p:txBody>
      </p:sp>
    </p:spTree>
    <p:extLst>
      <p:ext uri="{BB962C8B-B14F-4D97-AF65-F5344CB8AC3E}">
        <p14:creationId xmlns:p14="http://schemas.microsoft.com/office/powerpoint/2010/main" val="166745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2058</Words>
  <Application>Microsoft Office PowerPoint</Application>
  <PresentationFormat>Bildschirmpräsentation (4:3)</PresentationFormat>
  <Paragraphs>831</Paragraphs>
  <Slides>40</Slides>
  <Notes>0</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Larissa</vt:lpstr>
      <vt:lpstr>Ideensammlung:  Zertifizierungsmöglichkeiten und Projektideen</vt:lpstr>
      <vt:lpstr>Impressum</vt:lpstr>
      <vt:lpstr>Ideensammlung:  Zertifizierungsmöglichkeiten und Projekte</vt:lpstr>
      <vt:lpstr>Schneidbrett – individuelles Essgeschirr</vt:lpstr>
      <vt:lpstr>Holz Solitär – ein Steckspiel für „Einsiedler“</vt:lpstr>
      <vt:lpstr>Nistkasten – ein Appartment für Vogelfamilien nach Maß  </vt:lpstr>
      <vt:lpstr>Insektenhotel – künstlich geschaffene Nist- und Überwinterungshilfe für Insekten</vt:lpstr>
      <vt:lpstr>Drehhocker – ein platzsparendes Möbelstück</vt:lpstr>
      <vt:lpstr>Nähen für den guten Zweck</vt:lpstr>
      <vt:lpstr>Nähen für den guten Zweck</vt:lpstr>
      <vt:lpstr>Gestaltung der Schulkantine</vt:lpstr>
      <vt:lpstr>Gestaltung der Schulkantine</vt:lpstr>
      <vt:lpstr>Sich Begegnen </vt:lpstr>
      <vt:lpstr>Im Austausch: Lehrcafé</vt:lpstr>
      <vt:lpstr>Grundwissen Bau</vt:lpstr>
      <vt:lpstr>Grundwissen Trockenbau</vt:lpstr>
      <vt:lpstr>Einfache Holzkonstruktionen</vt:lpstr>
      <vt:lpstr>Im Austausch: Lehrcafé </vt:lpstr>
      <vt:lpstr>Im Austausch: Lehrcafé</vt:lpstr>
      <vt:lpstr>Slowfood zu Ostern</vt:lpstr>
      <vt:lpstr>Slowfood zu Ostern</vt:lpstr>
      <vt:lpstr>en vogue: Karneval in Venedig</vt:lpstr>
      <vt:lpstr>en vogue: Karneval in Venedig</vt:lpstr>
      <vt:lpstr>PowerPoint-Präsentation</vt:lpstr>
      <vt:lpstr>PowerPoint-Präsentation</vt:lpstr>
      <vt:lpstr>PowerPoint-Präsentation</vt:lpstr>
      <vt:lpstr>Ab in den Süden: Urlaubsfahrt auf sicherem Fuß </vt:lpstr>
      <vt:lpstr> Ab in den Süden: Urlaubsfahrt auf sicherem Fuß </vt:lpstr>
      <vt:lpstr>Hoch hinaus: Fahrzeuge richtig anheben und absetzen </vt:lpstr>
      <vt:lpstr>Hoch hinaus: Fahrzeuge richtig anheben und absetzen </vt:lpstr>
      <vt:lpstr>Du hast wohl‘n Rad ab: Räderwechsel</vt:lpstr>
      <vt:lpstr>Du hast wohl‘n Rad ab: Räderwechsel</vt:lpstr>
      <vt:lpstr>Rollstuhlführerschein</vt:lpstr>
      <vt:lpstr>Rollstuhlführerschein</vt:lpstr>
      <vt:lpstr>Alterssimulation</vt:lpstr>
      <vt:lpstr>Alterssimulation</vt:lpstr>
      <vt:lpstr>Umgang mit dem Pflegebett</vt:lpstr>
      <vt:lpstr>Umgang mit dem Pflegebett</vt:lpstr>
      <vt:lpstr>Nähe und Distanz</vt:lpstr>
      <vt:lpstr>Nähe und Distanz</vt:lpstr>
    </vt:vector>
  </TitlesOfParts>
  <Company>Staatsinstitut für Schulqualität und Bildungsfor.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Durchführung eines fachgerechter Radwechsels</dc:title>
  <dc:creator>Hoffmann, Martina</dc:creator>
  <cp:lastModifiedBy>Hoffmann, Martina</cp:lastModifiedBy>
  <cp:revision>67</cp:revision>
  <dcterms:created xsi:type="dcterms:W3CDTF">2020-06-24T07:13:12Z</dcterms:created>
  <dcterms:modified xsi:type="dcterms:W3CDTF">2020-08-07T12:59:05Z</dcterms:modified>
</cp:coreProperties>
</file>